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67" r:id="rId3"/>
    <p:sldId id="264" r:id="rId4"/>
    <p:sldId id="257" r:id="rId5"/>
    <p:sldId id="268" r:id="rId6"/>
    <p:sldId id="258" r:id="rId7"/>
    <p:sldId id="260" r:id="rId8"/>
    <p:sldId id="262" r:id="rId9"/>
    <p:sldId id="266" r:id="rId10"/>
    <p:sldId id="269" r:id="rId11"/>
    <p:sldId id="261" r:id="rId12"/>
    <p:sldId id="259" r:id="rId13"/>
    <p:sldId id="263" r:id="rId14"/>
    <p:sldId id="265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78" autoAdjust="0"/>
    <p:restoredTop sz="86380" autoAdjust="0"/>
  </p:normalViewPr>
  <p:slideViewPr>
    <p:cSldViewPr>
      <p:cViewPr>
        <p:scale>
          <a:sx n="70" d="100"/>
          <a:sy n="70" d="100"/>
        </p:scale>
        <p:origin x="-1152" y="-1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7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2FBDA5-3141-4EEC-91EB-DF90CF080E3B}" type="datetimeFigureOut">
              <a:rPr lang="en-AU" smtClean="0"/>
              <a:pPr/>
              <a:t>3/07/2015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19FE64-28F4-4E12-9681-1156EC9AAC25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323693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And vocational education?</a:t>
            </a:r>
          </a:p>
          <a:p>
            <a:r>
              <a:rPr lang="en-AU" dirty="0" smtClean="0"/>
              <a:t>Three part title!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19FE64-28F4-4E12-9681-1156EC9AAC25}" type="slidenum">
              <a:rPr lang="en-AU" smtClean="0"/>
              <a:pPr/>
              <a:t>1</a:t>
            </a:fld>
            <a:endParaRPr lang="en-A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AU" dirty="0" err="1" smtClean="0"/>
              <a:t>Sci</a:t>
            </a:r>
            <a:r>
              <a:rPr lang="en-AU" dirty="0" smtClean="0"/>
              <a:t> &amp;Tech Ed </a:t>
            </a:r>
            <a:r>
              <a:rPr lang="en-AU" smtClean="0"/>
              <a:t>Leveraging Relevance</a:t>
            </a:r>
          </a:p>
          <a:p>
            <a:r>
              <a:rPr lang="en-AU" smtClean="0"/>
              <a:t>a </a:t>
            </a:r>
            <a:r>
              <a:rPr lang="en-AU" dirty="0" smtClean="0"/>
              <a:t>national initiative of the Australian Academy of Technological Sciences and Engineering (ATSE).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19FE64-28F4-4E12-9681-1156EC9AAC25}" type="slidenum">
              <a:rPr lang="en-AU" smtClean="0"/>
              <a:pPr/>
              <a:t>10</a:t>
            </a:fld>
            <a:endParaRPr lang="en-A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A website now?</a:t>
            </a:r>
          </a:p>
          <a:p>
            <a:r>
              <a:rPr lang="en-AU" dirty="0" smtClean="0"/>
              <a:t>Additional access for members</a:t>
            </a:r>
          </a:p>
          <a:p>
            <a:r>
              <a:rPr lang="en-AU" dirty="0" smtClean="0"/>
              <a:t>Database details?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19FE64-28F4-4E12-9681-1156EC9AAC25}" type="slidenum">
              <a:rPr lang="en-AU" smtClean="0"/>
              <a:pPr/>
              <a:t>11</a:t>
            </a:fld>
            <a:endParaRPr lang="en-A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Send out an attractive invitation for member schools</a:t>
            </a:r>
            <a:r>
              <a:rPr lang="en-AU" baseline="0" dirty="0" smtClean="0"/>
              <a:t> to nominate their STEM coordinator.</a:t>
            </a:r>
          </a:p>
          <a:p>
            <a:r>
              <a:rPr lang="en-AU" dirty="0" smtClean="0"/>
              <a:t>Keep STAV on side. Avoid a maths bias! A pity about VATE!</a:t>
            </a:r>
          </a:p>
          <a:p>
            <a:r>
              <a:rPr lang="en-AU" dirty="0" smtClean="0"/>
              <a:t>Design and Technology Teachers </a:t>
            </a:r>
            <a:r>
              <a:rPr lang="en-AU" dirty="0" err="1" smtClean="0"/>
              <a:t>Ass’n</a:t>
            </a:r>
            <a:endParaRPr lang="en-AU" dirty="0" smtClean="0"/>
          </a:p>
          <a:p>
            <a:r>
              <a:rPr lang="en-AU" dirty="0" smtClean="0"/>
              <a:t>Australasian Association for Engineering Education (Engineers Australia)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19FE64-28F4-4E12-9681-1156EC9AAC25}" type="slidenum">
              <a:rPr lang="en-AU" smtClean="0"/>
              <a:pPr/>
              <a:t>12</a:t>
            </a:fld>
            <a:endParaRPr lang="en-A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An opening address on MAV’s STEM policy </a:t>
            </a:r>
            <a:r>
              <a:rPr lang="en-AU" smtClean="0"/>
              <a:t>and intended program</a:t>
            </a:r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19FE64-28F4-4E12-9681-1156EC9AAC25}" type="slidenum">
              <a:rPr lang="en-AU" smtClean="0"/>
              <a:pPr/>
              <a:t>13</a:t>
            </a:fld>
            <a:endParaRPr lang="en-A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Negotiate</a:t>
            </a:r>
            <a:r>
              <a:rPr lang="en-AU" baseline="0" dirty="0" smtClean="0"/>
              <a:t> membership fees with STAV and other groups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19FE64-28F4-4E12-9681-1156EC9AAC25}" type="slidenum">
              <a:rPr lang="en-AU" smtClean="0"/>
              <a:pPr/>
              <a:t>14</a:t>
            </a:fld>
            <a:endParaRPr lang="en-A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A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OFFICE OF THE </a:t>
            </a:r>
            <a:r>
              <a:rPr lang="en-AU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CHIEF SCIENTIST  </a:t>
            </a:r>
            <a:r>
              <a:rPr lang="en-A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ISSUE 4  OCCASIONAL PAPER SERIES |SEPTEMBER 2012 </a:t>
            </a:r>
          </a:p>
          <a:p>
            <a:r>
              <a:rPr lang="en-A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</a:p>
          <a:p>
            <a:r>
              <a:rPr lang="en-A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STEM education and the workplace  </a:t>
            </a:r>
            <a:r>
              <a:rPr lang="en-AU" sz="1200" b="1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Michael West</a:t>
            </a:r>
          </a:p>
          <a:p>
            <a:r>
              <a:rPr lang="en-A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19FE64-28F4-4E12-9681-1156EC9AAC25}" type="slidenum">
              <a:rPr lang="en-AU" smtClean="0"/>
              <a:pPr/>
              <a:t>2</a:t>
            </a:fld>
            <a:endParaRPr lang="en-A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19FE64-28F4-4E12-9681-1156EC9AAC25}" type="slidenum">
              <a:rPr lang="en-AU" smtClean="0"/>
              <a:pPr/>
              <a:t>3</a:t>
            </a:fld>
            <a:endParaRPr lang="en-A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Also see the South Australian site and NSW conferences</a:t>
            </a:r>
          </a:p>
          <a:p>
            <a:r>
              <a:rPr lang="en-AU" dirty="0" smtClean="0"/>
              <a:t>Aaron  </a:t>
            </a:r>
            <a:r>
              <a:rPr lang="en-AU" dirty="0" err="1" smtClean="0"/>
              <a:t>Powter</a:t>
            </a:r>
            <a:r>
              <a:rPr lang="en-AU" dirty="0" smtClean="0"/>
              <a:t> and </a:t>
            </a:r>
            <a:r>
              <a:rPr lang="en-AU" dirty="0" err="1" smtClean="0"/>
              <a:t>Janedin</a:t>
            </a:r>
            <a:r>
              <a:rPr lang="en-AU" dirty="0" smtClean="0"/>
              <a:t> at Harvester College  Also TAFE sites across Victoria</a:t>
            </a:r>
          </a:p>
          <a:p>
            <a:r>
              <a:rPr lang="en-AU" dirty="0" smtClean="0"/>
              <a:t>Inner Melbourne VET Cluster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19FE64-28F4-4E12-9681-1156EC9AAC25}" type="slidenum">
              <a:rPr lang="en-AU" smtClean="0"/>
              <a:pPr/>
              <a:t>4</a:t>
            </a:fld>
            <a:endParaRPr lang="en-A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STELR website – Academy of Technological Sciences and Engineering </a:t>
            </a:r>
          </a:p>
          <a:p>
            <a:r>
              <a:rPr lang="en-AU" dirty="0" smtClean="0"/>
              <a:t>http://www.stelr.org.au/</a:t>
            </a:r>
          </a:p>
          <a:p>
            <a:r>
              <a:rPr lang="en-AU" dirty="0" smtClean="0"/>
              <a:t>STEM Australia website</a:t>
            </a:r>
          </a:p>
          <a:p>
            <a:r>
              <a:rPr lang="en-AU" dirty="0" smtClean="0"/>
              <a:t>University of Tasmania Community STEM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19FE64-28F4-4E12-9681-1156EC9AAC25}" type="slidenum">
              <a:rPr lang="en-AU" smtClean="0"/>
              <a:pPr/>
              <a:t>5</a:t>
            </a:fld>
            <a:endParaRPr lang="en-A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STEM and applied mathematics</a:t>
            </a:r>
          </a:p>
          <a:p>
            <a:r>
              <a:rPr lang="en-AU" dirty="0" smtClean="0"/>
              <a:t>STAV in particular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19FE64-28F4-4E12-9681-1156EC9AAC25}" type="slidenum">
              <a:rPr lang="en-AU" smtClean="0"/>
              <a:pPr/>
              <a:t>6</a:t>
            </a:fld>
            <a:endParaRPr lang="en-A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AU" dirty="0" err="1" smtClean="0"/>
              <a:t>Mag</a:t>
            </a:r>
            <a:r>
              <a:rPr lang="en-AU" dirty="0" smtClean="0"/>
              <a:t>-net experience</a:t>
            </a:r>
          </a:p>
          <a:p>
            <a:r>
              <a:rPr lang="en-AU" dirty="0" smtClean="0"/>
              <a:t>An e-committee to cover all aspects, including VET and VCAL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19FE64-28F4-4E12-9681-1156EC9AAC25}" type="slidenum">
              <a:rPr lang="en-AU" smtClean="0"/>
              <a:pPr/>
              <a:t>7</a:t>
            </a:fld>
            <a:endParaRPr lang="en-A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Also ‘The role of a STEM coordinator</a:t>
            </a:r>
          </a:p>
          <a:p>
            <a:r>
              <a:rPr lang="en-AU" dirty="0" smtClean="0"/>
              <a:t>Possibly a ‘’Stem active primary classroom’</a:t>
            </a:r>
          </a:p>
          <a:p>
            <a:r>
              <a:rPr lang="en-AU" dirty="0" smtClean="0"/>
              <a:t>An ‘ethical’ screening</a:t>
            </a:r>
            <a:r>
              <a:rPr lang="en-AU" baseline="0" dirty="0" smtClean="0"/>
              <a:t> of potential sponsors:  renewable energy, DET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19FE64-28F4-4E12-9681-1156EC9AAC25}" type="slidenum">
              <a:rPr lang="en-AU" smtClean="0"/>
              <a:pPr/>
              <a:t>8</a:t>
            </a:fld>
            <a:endParaRPr lang="en-A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3D printers</a:t>
            </a:r>
          </a:p>
          <a:p>
            <a:r>
              <a:rPr lang="en-AU" dirty="0" smtClean="0"/>
              <a:t>Primary schools can have ‘STEM-active classrooms’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19FE64-28F4-4E12-9681-1156EC9AAC25}" type="slidenum">
              <a:rPr lang="en-AU" smtClean="0"/>
              <a:pPr/>
              <a:t>9</a:t>
            </a:fld>
            <a:endParaRPr lang="en-A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EAEC2-84CF-4580-8D78-7CBAC1798E32}" type="datetimeFigureOut">
              <a:rPr lang="en-AU" smtClean="0"/>
              <a:pPr/>
              <a:t>3/07/2015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8B6CB-BF1C-4293-BAF7-D18F4FD54D00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EAEC2-84CF-4580-8D78-7CBAC1798E32}" type="datetimeFigureOut">
              <a:rPr lang="en-AU" smtClean="0"/>
              <a:pPr/>
              <a:t>3/07/2015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8B6CB-BF1C-4293-BAF7-D18F4FD54D00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EAEC2-84CF-4580-8D78-7CBAC1798E32}" type="datetimeFigureOut">
              <a:rPr lang="en-AU" smtClean="0"/>
              <a:pPr/>
              <a:t>3/07/2015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8B6CB-BF1C-4293-BAF7-D18F4FD54D00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EAEC2-84CF-4580-8D78-7CBAC1798E32}" type="datetimeFigureOut">
              <a:rPr lang="en-AU" smtClean="0"/>
              <a:pPr/>
              <a:t>3/07/2015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8B6CB-BF1C-4293-BAF7-D18F4FD54D00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EAEC2-84CF-4580-8D78-7CBAC1798E32}" type="datetimeFigureOut">
              <a:rPr lang="en-AU" smtClean="0"/>
              <a:pPr/>
              <a:t>3/07/2015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8B6CB-BF1C-4293-BAF7-D18F4FD54D00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EAEC2-84CF-4580-8D78-7CBAC1798E32}" type="datetimeFigureOut">
              <a:rPr lang="en-AU" smtClean="0"/>
              <a:pPr/>
              <a:t>3/07/2015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8B6CB-BF1C-4293-BAF7-D18F4FD54D00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EAEC2-84CF-4580-8D78-7CBAC1798E32}" type="datetimeFigureOut">
              <a:rPr lang="en-AU" smtClean="0"/>
              <a:pPr/>
              <a:t>3/07/2015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8B6CB-BF1C-4293-BAF7-D18F4FD54D00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EAEC2-84CF-4580-8D78-7CBAC1798E32}" type="datetimeFigureOut">
              <a:rPr lang="en-AU" smtClean="0"/>
              <a:pPr/>
              <a:t>3/07/2015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8B6CB-BF1C-4293-BAF7-D18F4FD54D00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EAEC2-84CF-4580-8D78-7CBAC1798E32}" type="datetimeFigureOut">
              <a:rPr lang="en-AU" smtClean="0"/>
              <a:pPr/>
              <a:t>3/07/2015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8B6CB-BF1C-4293-BAF7-D18F4FD54D00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EAEC2-84CF-4580-8D78-7CBAC1798E32}" type="datetimeFigureOut">
              <a:rPr lang="en-AU" smtClean="0"/>
              <a:pPr/>
              <a:t>3/07/2015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8B6CB-BF1C-4293-BAF7-D18F4FD54D00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EAEC2-84CF-4580-8D78-7CBAC1798E32}" type="datetimeFigureOut">
              <a:rPr lang="en-AU" smtClean="0"/>
              <a:pPr/>
              <a:t>3/07/2015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8B6CB-BF1C-4293-BAF7-D18F4FD54D00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BEAEC2-84CF-4580-8D78-7CBAC1798E32}" type="datetimeFigureOut">
              <a:rPr lang="en-AU" smtClean="0"/>
              <a:pPr/>
              <a:t>3/07/2015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48B6CB-BF1C-4293-BAF7-D18F4FD54D00}" type="slidenum">
              <a:rPr lang="en-AU" smtClean="0"/>
              <a:pPr/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informa.com.au/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04665"/>
            <a:ext cx="7772400" cy="1296143"/>
          </a:xfrm>
        </p:spPr>
        <p:txBody>
          <a:bodyPr/>
          <a:lstStyle/>
          <a:p>
            <a:r>
              <a:rPr lang="en-AU" dirty="0" smtClean="0"/>
              <a:t>STEM and MAV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700808"/>
            <a:ext cx="6512768" cy="4104456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en-AU" dirty="0" smtClean="0">
                <a:solidFill>
                  <a:schemeClr val="tx1"/>
                </a:solidFill>
              </a:rPr>
              <a:t>It is recommended that MAV Council support the establishment and development of a Victorian STEM group with a focus on primary and secondary education. </a:t>
            </a:r>
          </a:p>
          <a:p>
            <a:pPr algn="l"/>
            <a:r>
              <a:rPr lang="en-AU" dirty="0" smtClean="0">
                <a:solidFill>
                  <a:schemeClr val="tx1"/>
                </a:solidFill>
              </a:rPr>
              <a:t>As </a:t>
            </a:r>
            <a:r>
              <a:rPr lang="en-AU" dirty="0">
                <a:solidFill>
                  <a:schemeClr val="tx1"/>
                </a:solidFill>
              </a:rPr>
              <a:t>a first step it </a:t>
            </a:r>
            <a:r>
              <a:rPr lang="en-AU" dirty="0" smtClean="0">
                <a:solidFill>
                  <a:schemeClr val="tx1"/>
                </a:solidFill>
              </a:rPr>
              <a:t>could establish </a:t>
            </a:r>
            <a:r>
              <a:rPr lang="en-AU" dirty="0">
                <a:solidFill>
                  <a:schemeClr val="tx1"/>
                </a:solidFill>
              </a:rPr>
              <a:t>a </a:t>
            </a:r>
            <a:r>
              <a:rPr lang="en-AU" b="1" dirty="0">
                <a:solidFill>
                  <a:schemeClr val="tx1"/>
                </a:solidFill>
              </a:rPr>
              <a:t>Special Interest Group</a:t>
            </a:r>
            <a:r>
              <a:rPr lang="en-AU" dirty="0">
                <a:solidFill>
                  <a:schemeClr val="tx1"/>
                </a:solidFill>
              </a:rPr>
              <a:t>. </a:t>
            </a:r>
            <a:endParaRPr lang="en-AU" dirty="0" smtClean="0">
              <a:solidFill>
                <a:schemeClr val="tx1"/>
              </a:solidFill>
            </a:endParaRPr>
          </a:p>
          <a:p>
            <a:pPr algn="l"/>
            <a:r>
              <a:rPr lang="en-AU" dirty="0" smtClean="0">
                <a:solidFill>
                  <a:schemeClr val="tx1"/>
                </a:solidFill>
              </a:rPr>
              <a:t>The </a:t>
            </a:r>
            <a:r>
              <a:rPr lang="en-AU" dirty="0">
                <a:solidFill>
                  <a:schemeClr val="tx1"/>
                </a:solidFill>
              </a:rPr>
              <a:t>suggested name is </a:t>
            </a:r>
            <a:endParaRPr lang="en-AU" dirty="0" smtClean="0">
              <a:solidFill>
                <a:schemeClr val="tx1"/>
              </a:solidFill>
            </a:endParaRPr>
          </a:p>
          <a:p>
            <a:r>
              <a:rPr lang="en-AU" dirty="0" smtClean="0">
                <a:solidFill>
                  <a:schemeClr val="tx2"/>
                </a:solidFill>
              </a:rPr>
              <a:t>STEM </a:t>
            </a:r>
            <a:r>
              <a:rPr lang="en-AU" dirty="0">
                <a:solidFill>
                  <a:schemeClr val="tx2"/>
                </a:solidFill>
              </a:rPr>
              <a:t>ED VICTORIA.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03648" y="2060848"/>
            <a:ext cx="62646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A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STELR</a:t>
            </a:r>
            <a:endParaRPr lang="en-A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150244"/>
            <a:ext cx="5976664" cy="5707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/>
              <a:t>Getting started – admin</a:t>
            </a:r>
            <a:br>
              <a:rPr lang="en-AU" dirty="0"/>
            </a:b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/>
          <a:lstStyle/>
          <a:p>
            <a:pPr lvl="0"/>
            <a:r>
              <a:rPr lang="en-AU" dirty="0"/>
              <a:t>Register the </a:t>
            </a:r>
            <a:r>
              <a:rPr lang="en-AU" b="1" dirty="0" smtClean="0"/>
              <a:t>STEM ED Victoria </a:t>
            </a:r>
            <a:r>
              <a:rPr lang="en-AU" dirty="0" smtClean="0"/>
              <a:t>name</a:t>
            </a:r>
          </a:p>
          <a:p>
            <a:pPr lvl="0"/>
            <a:endParaRPr lang="en-AU" dirty="0"/>
          </a:p>
          <a:p>
            <a:pPr lvl="0"/>
            <a:r>
              <a:rPr lang="en-AU" dirty="0"/>
              <a:t>Set up </a:t>
            </a:r>
            <a:r>
              <a:rPr lang="en-AU" dirty="0" smtClean="0"/>
              <a:t>a STEM Ed Victoria website </a:t>
            </a:r>
          </a:p>
          <a:p>
            <a:pPr lvl="0"/>
            <a:endParaRPr lang="en-AU" dirty="0"/>
          </a:p>
          <a:p>
            <a:pPr lvl="0"/>
            <a:r>
              <a:rPr lang="en-AU" dirty="0"/>
              <a:t>Set up </a:t>
            </a:r>
            <a:r>
              <a:rPr lang="en-AU" dirty="0" smtClean="0"/>
              <a:t>a </a:t>
            </a:r>
            <a:r>
              <a:rPr lang="en-AU" dirty="0"/>
              <a:t>STEM </a:t>
            </a:r>
            <a:r>
              <a:rPr lang="en-AU" dirty="0" smtClean="0"/>
              <a:t>membership database</a:t>
            </a:r>
          </a:p>
          <a:p>
            <a:pPr lvl="0">
              <a:buNone/>
            </a:pPr>
            <a:endParaRPr lang="en-AU" dirty="0"/>
          </a:p>
          <a:p>
            <a:pPr lvl="0"/>
            <a:r>
              <a:rPr lang="en-AU" dirty="0"/>
              <a:t>Allocate </a:t>
            </a:r>
            <a:r>
              <a:rPr lang="en-AU" dirty="0" smtClean="0"/>
              <a:t>MAV staff </a:t>
            </a:r>
            <a:r>
              <a:rPr lang="en-AU" dirty="0"/>
              <a:t>time </a:t>
            </a:r>
            <a:r>
              <a:rPr lang="en-AU" dirty="0" smtClean="0"/>
              <a:t>to STEM</a:t>
            </a:r>
            <a:endParaRPr lang="en-A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b="1" dirty="0"/>
              <a:t>Getting started - membership</a:t>
            </a:r>
            <a:r>
              <a:rPr lang="en-AU" dirty="0"/>
              <a:t/>
            </a:r>
            <a:br>
              <a:rPr lang="en-AU" dirty="0"/>
            </a:b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AU" b="1" dirty="0" smtClean="0"/>
              <a:t>Free in the first year </a:t>
            </a:r>
            <a:r>
              <a:rPr lang="en-AU" dirty="0" smtClean="0"/>
              <a:t>to</a:t>
            </a:r>
          </a:p>
          <a:p>
            <a:pPr marL="514350" indent="-514350">
              <a:buFont typeface="+mj-lt"/>
              <a:buAutoNum type="arabicPeriod"/>
            </a:pPr>
            <a:r>
              <a:rPr lang="en-AU" dirty="0" smtClean="0"/>
              <a:t>Stem coordinators of MAV institutional members </a:t>
            </a:r>
          </a:p>
          <a:p>
            <a:pPr marL="514350" indent="-514350">
              <a:buFont typeface="+mj-lt"/>
              <a:buAutoNum type="arabicPeriod"/>
            </a:pPr>
            <a:r>
              <a:rPr lang="en-AU" dirty="0" smtClean="0"/>
              <a:t>MAV individual and student members with a STEM interest</a:t>
            </a:r>
          </a:p>
          <a:p>
            <a:pPr marL="514350" indent="-514350">
              <a:buFont typeface="+mj-lt"/>
              <a:buAutoNum type="arabicPeriod"/>
            </a:pPr>
            <a:r>
              <a:rPr lang="en-AU" dirty="0" smtClean="0"/>
              <a:t>STEM coordinators of member </a:t>
            </a:r>
            <a:r>
              <a:rPr lang="en-AU" dirty="0"/>
              <a:t>schools of </a:t>
            </a:r>
            <a:r>
              <a:rPr lang="en-AU" dirty="0" smtClean="0"/>
              <a:t>STAV, DATTA and AAEE</a:t>
            </a:r>
          </a:p>
          <a:p>
            <a:pPr marL="514350" indent="-514350">
              <a:buFont typeface="+mj-lt"/>
              <a:buAutoNum type="arabicPeriod"/>
            </a:pPr>
            <a:r>
              <a:rPr lang="en-AU" dirty="0" smtClean="0"/>
              <a:t>CEAV members with an interest in STEM</a:t>
            </a:r>
          </a:p>
          <a:p>
            <a:pPr marL="514350" indent="-514350">
              <a:buFont typeface="+mj-lt"/>
              <a:buAutoNum type="arabicPeriod"/>
            </a:pPr>
            <a:r>
              <a:rPr lang="en-AU" dirty="0" smtClean="0"/>
              <a:t>Affiliated groups, businesses and sponsors</a:t>
            </a:r>
          </a:p>
          <a:p>
            <a:pPr>
              <a:buNone/>
            </a:pPr>
            <a:endParaRPr lang="en-A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Getting Started - Activities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lvl="0"/>
            <a:r>
              <a:rPr lang="en-AU" dirty="0" smtClean="0"/>
              <a:t>Advertise the benefits of </a:t>
            </a:r>
            <a:r>
              <a:rPr lang="en-AU" strike="sngStrike" dirty="0" smtClean="0"/>
              <a:t>MAV</a:t>
            </a:r>
            <a:r>
              <a:rPr lang="en-AU" dirty="0" smtClean="0"/>
              <a:t>-STEM ED VICTORIA membership</a:t>
            </a:r>
          </a:p>
          <a:p>
            <a:pPr lvl="0">
              <a:buNone/>
            </a:pPr>
            <a:endParaRPr lang="en-AU" dirty="0" smtClean="0"/>
          </a:p>
          <a:p>
            <a:pPr lvl="0"/>
            <a:r>
              <a:rPr lang="en-AU" dirty="0" smtClean="0"/>
              <a:t>Initiate local, regional and state-wide </a:t>
            </a:r>
            <a:r>
              <a:rPr lang="en-AU" dirty="0"/>
              <a:t>PD </a:t>
            </a:r>
            <a:r>
              <a:rPr lang="en-AU" dirty="0" smtClean="0"/>
              <a:t>using key sites and the </a:t>
            </a:r>
            <a:r>
              <a:rPr lang="en-AU" dirty="0"/>
              <a:t>theme of ‘What </a:t>
            </a:r>
            <a:r>
              <a:rPr lang="en-AU" dirty="0" smtClean="0"/>
              <a:t>is  </a:t>
            </a:r>
            <a:r>
              <a:rPr lang="en-AU" dirty="0"/>
              <a:t>a </a:t>
            </a:r>
            <a:r>
              <a:rPr lang="en-AU" dirty="0" smtClean="0"/>
              <a:t>STEM-active </a:t>
            </a:r>
            <a:r>
              <a:rPr lang="en-AU" dirty="0"/>
              <a:t>school</a:t>
            </a:r>
            <a:r>
              <a:rPr lang="en-AU" dirty="0" smtClean="0"/>
              <a:t>?’</a:t>
            </a:r>
          </a:p>
          <a:p>
            <a:pPr lvl="0"/>
            <a:endParaRPr lang="en-AU" dirty="0"/>
          </a:p>
          <a:p>
            <a:pPr lvl="0"/>
            <a:r>
              <a:rPr lang="en-AU" dirty="0"/>
              <a:t>Appoint an </a:t>
            </a:r>
            <a:r>
              <a:rPr lang="en-AU" b="1" dirty="0"/>
              <a:t>editor</a:t>
            </a:r>
            <a:r>
              <a:rPr lang="en-AU" dirty="0"/>
              <a:t> and start sending out </a:t>
            </a:r>
            <a:r>
              <a:rPr lang="en-AU" dirty="0" smtClean="0"/>
              <a:t>STEM newsletters </a:t>
            </a:r>
          </a:p>
          <a:p>
            <a:pPr lvl="0">
              <a:buNone/>
            </a:pPr>
            <a:endParaRPr lang="en-AU" dirty="0" smtClean="0"/>
          </a:p>
          <a:p>
            <a:pPr lvl="0"/>
            <a:r>
              <a:rPr lang="en-AU" dirty="0" smtClean="0"/>
              <a:t>STEM conference – with STAV?</a:t>
            </a:r>
            <a:endParaRPr lang="en-AU" dirty="0"/>
          </a:p>
          <a:p>
            <a:endParaRPr lang="en-A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For Next Year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AU" dirty="0" smtClean="0"/>
              <a:t>Obtain an ‘end of year’ first annual report from the STEM group.</a:t>
            </a:r>
          </a:p>
          <a:p>
            <a:pPr>
              <a:buNone/>
            </a:pPr>
            <a:endParaRPr lang="en-AU" dirty="0" smtClean="0"/>
          </a:p>
          <a:p>
            <a:pPr>
              <a:buNone/>
            </a:pPr>
            <a:r>
              <a:rPr lang="en-AU" dirty="0" smtClean="0"/>
              <a:t>Conduct an annual review. Consider </a:t>
            </a:r>
          </a:p>
          <a:p>
            <a:r>
              <a:rPr lang="en-AU" dirty="0" smtClean="0"/>
              <a:t>STEM membership fees for MAV members and others</a:t>
            </a:r>
          </a:p>
          <a:p>
            <a:r>
              <a:rPr lang="en-AU" dirty="0" smtClean="0"/>
              <a:t>the status of the STEM ED VICTORIA website.</a:t>
            </a:r>
            <a:endParaRPr lang="en-A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74242"/>
          </a:xfrm>
        </p:spPr>
        <p:txBody>
          <a:bodyPr>
            <a:normAutofit/>
          </a:bodyPr>
          <a:lstStyle/>
          <a:p>
            <a:pPr algn="l"/>
            <a:r>
              <a:rPr lang="en-AU" dirty="0" smtClean="0"/>
              <a:t>                STEM capabilities</a:t>
            </a:r>
            <a:br>
              <a:rPr lang="en-AU" dirty="0" smtClean="0"/>
            </a:br>
            <a:r>
              <a:rPr lang="en-AU" sz="2000" dirty="0" smtClean="0"/>
              <a:t>Key concepts in responses from STEM graduates to the question: “What do you value most from your background in science?” </a:t>
            </a:r>
            <a:r>
              <a:rPr lang="en-AU" dirty="0" smtClean="0"/>
              <a:t/>
            </a:r>
            <a:br>
              <a:rPr lang="en-AU" dirty="0" smtClean="0"/>
            </a:b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209331"/>
          </a:xfrm>
        </p:spPr>
        <p:txBody>
          <a:bodyPr>
            <a:normAutofit fontScale="70000" lnSpcReduction="20000"/>
          </a:bodyPr>
          <a:lstStyle/>
          <a:p>
            <a:r>
              <a:rPr lang="en-AU" b="1" dirty="0" smtClean="0"/>
              <a:t>Skills</a:t>
            </a:r>
            <a:r>
              <a:rPr lang="en-AU" dirty="0" smtClean="0"/>
              <a:t>: research, learning and enquiry; problem solving; technical skills including observation, experimentation and quantitative skills; presentation and other work practices. </a:t>
            </a:r>
          </a:p>
          <a:p>
            <a:endParaRPr lang="en-AU" dirty="0" smtClean="0"/>
          </a:p>
          <a:p>
            <a:r>
              <a:rPr lang="en-AU" b="1" dirty="0" smtClean="0"/>
              <a:t>Ways of thinking: </a:t>
            </a:r>
            <a:r>
              <a:rPr lang="en-AU" dirty="0" smtClean="0"/>
              <a:t>analytical, logical, critical thinking, systematic, structured; questioning, evaluative, independence, reasoning, sceptical; objective, evidence-based, rational; open-minded; innovative, creative, lateral. </a:t>
            </a:r>
          </a:p>
          <a:p>
            <a:endParaRPr lang="en-AU" dirty="0" smtClean="0"/>
          </a:p>
          <a:p>
            <a:r>
              <a:rPr lang="en-AU" b="1" dirty="0" smtClean="0"/>
              <a:t>Knowledge: </a:t>
            </a:r>
            <a:r>
              <a:rPr lang="en-AU" dirty="0" smtClean="0"/>
              <a:t>scientific method, science as a process; STEM subject knowledge; foundational STEM knowledge and vocabulary. </a:t>
            </a:r>
          </a:p>
          <a:p>
            <a:endParaRPr lang="en-AU" dirty="0" smtClean="0"/>
          </a:p>
          <a:p>
            <a:pPr>
              <a:buNone/>
            </a:pPr>
            <a:r>
              <a:rPr lang="en-AU" dirty="0" smtClean="0"/>
              <a:t>	Source: Australian Council of Deans of Science</a:t>
            </a:r>
            <a:endParaRPr lang="en-A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DET Strategic Plan for 2014-17</a:t>
            </a:r>
            <a:endParaRPr lang="en-A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340768"/>
            <a:ext cx="7848872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ight Arrow 8"/>
          <p:cNvSpPr/>
          <p:nvPr/>
        </p:nvSpPr>
        <p:spPr>
          <a:xfrm>
            <a:off x="251520" y="5517232"/>
            <a:ext cx="611560" cy="1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0" name="Right Arrow 9"/>
          <p:cNvSpPr/>
          <p:nvPr/>
        </p:nvSpPr>
        <p:spPr>
          <a:xfrm>
            <a:off x="3707904" y="3284984"/>
            <a:ext cx="611560" cy="1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1" name="Right Arrow 10"/>
          <p:cNvSpPr/>
          <p:nvPr/>
        </p:nvSpPr>
        <p:spPr>
          <a:xfrm>
            <a:off x="251520" y="3573016"/>
            <a:ext cx="611560" cy="1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2" name="TextBox 11"/>
          <p:cNvSpPr txBox="1"/>
          <p:nvPr/>
        </p:nvSpPr>
        <p:spPr>
          <a:xfrm>
            <a:off x="2267744" y="3429000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>
                <a:solidFill>
                  <a:srgbClr val="FF0000"/>
                </a:solidFill>
              </a:rPr>
              <a:t>STEM!!</a:t>
            </a:r>
            <a:endParaRPr lang="en-A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/>
              <a:t>Current </a:t>
            </a:r>
            <a:r>
              <a:rPr lang="en-AU" b="1" dirty="0" smtClean="0"/>
              <a:t>STEM</a:t>
            </a:r>
            <a:r>
              <a:rPr lang="en-AU" dirty="0" smtClean="0"/>
              <a:t>  for Victoria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/>
          </a:bodyPr>
          <a:lstStyle/>
          <a:p>
            <a:r>
              <a:rPr lang="en-AU" dirty="0" smtClean="0"/>
              <a:t>ESTEME </a:t>
            </a:r>
          </a:p>
          <a:p>
            <a:r>
              <a:rPr lang="en-AU" dirty="0" smtClean="0"/>
              <a:t>STAV annual STEM conference</a:t>
            </a:r>
          </a:p>
          <a:p>
            <a:r>
              <a:rPr lang="en-AU" dirty="0" err="1"/>
              <a:t>Mag</a:t>
            </a:r>
            <a:r>
              <a:rPr lang="en-AU" dirty="0"/>
              <a:t>-net </a:t>
            </a:r>
            <a:r>
              <a:rPr lang="en-AU" dirty="0" smtClean="0"/>
              <a:t>group – has experience</a:t>
            </a:r>
          </a:p>
          <a:p>
            <a:r>
              <a:rPr lang="en-AU" dirty="0" err="1" smtClean="0"/>
              <a:t>VETiS</a:t>
            </a:r>
            <a:r>
              <a:rPr lang="en-AU" dirty="0" smtClean="0"/>
              <a:t> and VCAL (with design/production facilities) e.g. Inner Melbourne VET Cluster</a:t>
            </a:r>
          </a:p>
          <a:p>
            <a:r>
              <a:rPr lang="en-AU" dirty="0" smtClean="0"/>
              <a:t>Quantum Victoria (has laboratories)</a:t>
            </a:r>
          </a:p>
          <a:p>
            <a:r>
              <a:rPr lang="en-AU" dirty="0" err="1" smtClean="0"/>
              <a:t>Scienceworks</a:t>
            </a:r>
            <a:r>
              <a:rPr lang="en-AU" dirty="0" smtClean="0"/>
              <a:t> etc, worksite visits</a:t>
            </a:r>
          </a:p>
          <a:p>
            <a:r>
              <a:rPr lang="en-AU" dirty="0" smtClean="0"/>
              <a:t>TAFE activities  - central and regional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and also</a:t>
            </a:r>
            <a:endParaRPr lang="en-AU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 smtClean="0"/>
          </a:p>
          <a:p>
            <a:endParaRPr lang="en-AU" dirty="0"/>
          </a:p>
        </p:txBody>
      </p:sp>
      <p:pic>
        <p:nvPicPr>
          <p:cNvPr id="1030" name="Picture 6" descr="C:\Users\Rob\AppData\Local\Temp\SNAGHTML24772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3356992"/>
            <a:ext cx="5812366" cy="324036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691680" y="1196752"/>
            <a:ext cx="482453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STEM Australia – SA Government site</a:t>
            </a:r>
          </a:p>
          <a:p>
            <a:r>
              <a:rPr lang="en-AU" dirty="0" smtClean="0"/>
              <a:t>STELR – Melbourne based, by Academy of TS&amp;E</a:t>
            </a:r>
          </a:p>
          <a:p>
            <a:r>
              <a:rPr lang="en-AU" dirty="0" smtClean="0"/>
              <a:t>University of Tasmania Community STEM</a:t>
            </a:r>
          </a:p>
          <a:p>
            <a:r>
              <a:rPr lang="en-AU" dirty="0" smtClean="0"/>
              <a:t>Macquarie Uni LEAP Robotics</a:t>
            </a:r>
          </a:p>
          <a:p>
            <a:r>
              <a:rPr lang="en-AU" dirty="0" smtClean="0"/>
              <a:t>Australian STEM Video Game Challenge - ACER</a:t>
            </a:r>
            <a:br>
              <a:rPr lang="en-AU" dirty="0" smtClean="0"/>
            </a:br>
            <a:r>
              <a:rPr lang="en-AU" dirty="0" smtClean="0"/>
              <a:t>Interstate Conferences  </a:t>
            </a:r>
          </a:p>
          <a:p>
            <a:pPr algn="r"/>
            <a:r>
              <a:rPr lang="en-AU" i="1" dirty="0" smtClean="0">
                <a:hlinkClick r:id="rId4"/>
              </a:rPr>
              <a:t>www.informa.com.au</a:t>
            </a:r>
            <a:endParaRPr lang="en-AU" i="1" dirty="0" smtClean="0"/>
          </a:p>
          <a:p>
            <a:pPr algn="r"/>
            <a:r>
              <a:rPr lang="en-AU" i="1" dirty="0" smtClean="0"/>
              <a:t>http://stem.ed.qut.edu.au</a:t>
            </a:r>
            <a:endParaRPr lang="en-A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b="1" dirty="0"/>
              <a:t>Why should MAV take the lead?</a:t>
            </a:r>
            <a:r>
              <a:rPr lang="en-AU" dirty="0"/>
              <a:t/>
            </a:r>
            <a:br>
              <a:rPr lang="en-AU" dirty="0"/>
            </a:b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AU" dirty="0" smtClean="0"/>
              <a:t>STEM goals are consistent with MAV goals, but an extension into other fields of knowledge.</a:t>
            </a:r>
          </a:p>
          <a:p>
            <a:pPr marL="514350" indent="-514350">
              <a:buFont typeface="+mj-lt"/>
              <a:buAutoNum type="arabicPeriod"/>
            </a:pPr>
            <a:endParaRPr lang="en-AU" dirty="0" smtClean="0"/>
          </a:p>
          <a:p>
            <a:pPr marL="514350" indent="-514350">
              <a:buFont typeface="+mj-lt"/>
              <a:buAutoNum type="arabicPeriod"/>
            </a:pPr>
            <a:r>
              <a:rPr lang="en-AU" dirty="0" smtClean="0"/>
              <a:t>Some so-called STEM providers leave out the maths</a:t>
            </a:r>
          </a:p>
          <a:p>
            <a:pPr marL="514350" indent="-514350">
              <a:buFont typeface="+mj-lt"/>
              <a:buAutoNum type="arabicPeriod"/>
            </a:pPr>
            <a:endParaRPr lang="en-AU" dirty="0" smtClean="0"/>
          </a:p>
          <a:p>
            <a:pPr marL="514350" indent="-514350">
              <a:buFont typeface="+mj-lt"/>
              <a:buAutoNum type="arabicPeriod"/>
            </a:pPr>
            <a:r>
              <a:rPr lang="en-AU" dirty="0" smtClean="0"/>
              <a:t>MAV has </a:t>
            </a:r>
          </a:p>
          <a:p>
            <a:r>
              <a:rPr lang="en-AU" dirty="0" smtClean="0"/>
              <a:t>good membership coverage</a:t>
            </a:r>
            <a:endParaRPr lang="en-AU" dirty="0"/>
          </a:p>
          <a:p>
            <a:r>
              <a:rPr lang="en-AU" dirty="0" smtClean="0"/>
              <a:t>good resources -  finance, staff and systems</a:t>
            </a:r>
          </a:p>
          <a:p>
            <a:pPr>
              <a:buNone/>
            </a:pPr>
            <a:endParaRPr lang="en-AU" dirty="0" smtClean="0"/>
          </a:p>
          <a:p>
            <a:pPr>
              <a:buNone/>
            </a:pPr>
            <a:r>
              <a:rPr lang="en-AU" dirty="0" smtClean="0"/>
              <a:t>3. MAV can (should!) cooperate with other interested parties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Getting Started - Requirements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 dirty="0"/>
              <a:t>O</a:t>
            </a:r>
            <a:r>
              <a:rPr lang="en-AU" dirty="0" smtClean="0"/>
              <a:t>btain signatures of at </a:t>
            </a:r>
            <a:r>
              <a:rPr lang="en-AU" dirty="0"/>
              <a:t>least 7 MAV members in support of </a:t>
            </a:r>
            <a:r>
              <a:rPr lang="en-AU" dirty="0" smtClean="0"/>
              <a:t>a STEM Special Interest Group.</a:t>
            </a:r>
          </a:p>
          <a:p>
            <a:endParaRPr lang="en-AU" dirty="0" smtClean="0"/>
          </a:p>
          <a:p>
            <a:r>
              <a:rPr lang="en-AU" dirty="0" smtClean="0"/>
              <a:t>Establish an </a:t>
            </a:r>
            <a:r>
              <a:rPr lang="en-AU" dirty="0"/>
              <a:t>interim committee of at least President, Secretary and Treasurer</a:t>
            </a:r>
            <a:r>
              <a:rPr lang="en-AU" dirty="0" smtClean="0"/>
              <a:t>.</a:t>
            </a:r>
          </a:p>
          <a:p>
            <a:pPr>
              <a:buNone/>
            </a:pPr>
            <a:endParaRPr lang="en-AU" dirty="0" smtClean="0"/>
          </a:p>
          <a:p>
            <a:pPr>
              <a:buNone/>
            </a:pPr>
            <a:endParaRPr lang="en-AU" dirty="0"/>
          </a:p>
          <a:p>
            <a:endParaRPr lang="en-A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Getting started - Policy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628800"/>
            <a:ext cx="8229600" cy="4525963"/>
          </a:xfrm>
        </p:spPr>
        <p:txBody>
          <a:bodyPr>
            <a:normAutofit fontScale="77500" lnSpcReduction="200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en-AU" dirty="0"/>
              <a:t>Develop a vision statement that includes </a:t>
            </a:r>
            <a:r>
              <a:rPr lang="en-AU" dirty="0" smtClean="0"/>
              <a:t>a definition </a:t>
            </a:r>
            <a:r>
              <a:rPr lang="en-AU" dirty="0"/>
              <a:t>of STEM </a:t>
            </a:r>
            <a:r>
              <a:rPr lang="en-AU" dirty="0" smtClean="0"/>
              <a:t>appropriate to MAV’s strengths &amp; interests.</a:t>
            </a:r>
          </a:p>
          <a:p>
            <a:pPr marL="514350" lvl="0" indent="-514350">
              <a:buFont typeface="+mj-lt"/>
              <a:buAutoNum type="arabicPeriod"/>
            </a:pPr>
            <a:endParaRPr lang="en-AU" dirty="0"/>
          </a:p>
          <a:p>
            <a:pPr marL="514350" lvl="0" indent="-514350">
              <a:buFont typeface="+mj-lt"/>
              <a:buAutoNum type="arabicPeriod"/>
            </a:pPr>
            <a:r>
              <a:rPr lang="en-AU" dirty="0" smtClean="0"/>
              <a:t>Develop policy and goals for STEM </a:t>
            </a:r>
            <a:r>
              <a:rPr lang="en-AU" dirty="0"/>
              <a:t>education </a:t>
            </a:r>
            <a:r>
              <a:rPr lang="en-AU" dirty="0" smtClean="0"/>
              <a:t>in </a:t>
            </a:r>
            <a:r>
              <a:rPr lang="en-AU" dirty="0" err="1" smtClean="0"/>
              <a:t>AusVELS</a:t>
            </a:r>
            <a:r>
              <a:rPr lang="en-AU" dirty="0" smtClean="0"/>
              <a:t> , </a:t>
            </a:r>
            <a:r>
              <a:rPr lang="en-AU" dirty="0" err="1" smtClean="0"/>
              <a:t>VETiS</a:t>
            </a:r>
            <a:r>
              <a:rPr lang="en-AU" dirty="0" smtClean="0"/>
              <a:t> and teacher training/PD! </a:t>
            </a:r>
          </a:p>
          <a:p>
            <a:pPr marL="514350" lvl="0" indent="-514350">
              <a:buNone/>
            </a:pPr>
            <a:r>
              <a:rPr lang="en-AU" dirty="0" smtClean="0"/>
              <a:t>	For example, develop a draft of a </a:t>
            </a:r>
            <a:r>
              <a:rPr lang="en-AU" b="1" dirty="0" smtClean="0"/>
              <a:t>STEM-active school  </a:t>
            </a:r>
            <a:r>
              <a:rPr lang="en-AU" dirty="0" smtClean="0"/>
              <a:t>and a</a:t>
            </a:r>
            <a:r>
              <a:rPr lang="en-AU" b="1" dirty="0" smtClean="0"/>
              <a:t> STEM-active classroom</a:t>
            </a:r>
          </a:p>
          <a:p>
            <a:pPr marL="514350" lvl="0" indent="-514350">
              <a:buNone/>
            </a:pPr>
            <a:endParaRPr lang="en-AU" b="1" dirty="0" smtClean="0"/>
          </a:p>
          <a:p>
            <a:pPr marL="514350" lvl="0" indent="-514350">
              <a:buNone/>
            </a:pPr>
            <a:r>
              <a:rPr lang="en-AU" dirty="0" smtClean="0"/>
              <a:t>3.	Address </a:t>
            </a:r>
            <a:r>
              <a:rPr lang="en-AU" dirty="0"/>
              <a:t>the </a:t>
            </a:r>
            <a:r>
              <a:rPr lang="en-AU" dirty="0" smtClean="0"/>
              <a:t>under-representation </a:t>
            </a:r>
            <a:r>
              <a:rPr lang="en-AU" dirty="0"/>
              <a:t>of women in STEM education and </a:t>
            </a:r>
            <a:r>
              <a:rPr lang="en-AU" dirty="0" smtClean="0"/>
              <a:t>careers</a:t>
            </a:r>
          </a:p>
          <a:p>
            <a:pPr marL="514350" indent="-514350">
              <a:buFont typeface="+mj-lt"/>
              <a:buAutoNum type="arabicPeriod"/>
            </a:pPr>
            <a:endParaRPr lang="en-AU" dirty="0" smtClean="0"/>
          </a:p>
          <a:p>
            <a:pPr marL="514350" indent="-514350">
              <a:buNone/>
            </a:pPr>
            <a:r>
              <a:rPr lang="en-AU" dirty="0" smtClean="0"/>
              <a:t>4.	Develop policy on sponsors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en-AU" dirty="0" smtClean="0"/>
              <a:t>Defining STEM 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/>
          </a:bodyPr>
          <a:lstStyle/>
          <a:p>
            <a:r>
              <a:rPr lang="en-AU" dirty="0" smtClean="0"/>
              <a:t>The definition should reflect MAV interests and strengths</a:t>
            </a:r>
          </a:p>
          <a:p>
            <a:endParaRPr lang="en-AU" dirty="0" smtClean="0"/>
          </a:p>
          <a:p>
            <a:r>
              <a:rPr lang="en-AU" dirty="0" smtClean="0"/>
              <a:t>The definition should be classroom focussed</a:t>
            </a:r>
          </a:p>
          <a:p>
            <a:pPr>
              <a:buNone/>
            </a:pPr>
            <a:endParaRPr lang="en-AU" dirty="0" smtClean="0"/>
          </a:p>
          <a:p>
            <a:r>
              <a:rPr lang="en-AU" dirty="0" smtClean="0"/>
              <a:t>‘STEM in classrooms should be </a:t>
            </a:r>
            <a:r>
              <a:rPr lang="en-AU" b="1" dirty="0" smtClean="0"/>
              <a:t>integrated,</a:t>
            </a:r>
            <a:r>
              <a:rPr lang="en-AU" dirty="0" smtClean="0"/>
              <a:t> </a:t>
            </a:r>
            <a:r>
              <a:rPr lang="en-AU" b="1" dirty="0" smtClean="0"/>
              <a:t>task-oriented</a:t>
            </a:r>
            <a:r>
              <a:rPr lang="en-AU" dirty="0" smtClean="0"/>
              <a:t> activities involving all of S, T and M, with the E as a design/production feature of the activity.’ (Draft – Rob M)</a:t>
            </a:r>
          </a:p>
          <a:p>
            <a:endParaRPr lang="en-A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471</TotalTime>
  <Words>811</Words>
  <Application>Microsoft Office PowerPoint</Application>
  <PresentationFormat>On-screen Show (4:3)</PresentationFormat>
  <Paragraphs>138</Paragraphs>
  <Slides>14</Slides>
  <Notes>14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STEM and MAV</vt:lpstr>
      <vt:lpstr>                STEM capabilities Key concepts in responses from STEM graduates to the question: “What do you value most from your background in science?”  </vt:lpstr>
      <vt:lpstr>DET Strategic Plan for 2014-17</vt:lpstr>
      <vt:lpstr>Current STEM  for Victoria</vt:lpstr>
      <vt:lpstr>and also</vt:lpstr>
      <vt:lpstr>Why should MAV take the lead? </vt:lpstr>
      <vt:lpstr>Getting Started - Requirements</vt:lpstr>
      <vt:lpstr>Getting started - Policy</vt:lpstr>
      <vt:lpstr>Defining STEM </vt:lpstr>
      <vt:lpstr>STELR</vt:lpstr>
      <vt:lpstr>Getting started – admin </vt:lpstr>
      <vt:lpstr>Getting started - membership </vt:lpstr>
      <vt:lpstr>Getting Started - Activities</vt:lpstr>
      <vt:lpstr>For Next Year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STEM and MAV</dc:title>
  <dc:creator>Rob</dc:creator>
  <cp:lastModifiedBy>WIDMER John</cp:lastModifiedBy>
  <cp:revision>74</cp:revision>
  <dcterms:created xsi:type="dcterms:W3CDTF">2015-03-03T02:27:03Z</dcterms:created>
  <dcterms:modified xsi:type="dcterms:W3CDTF">2015-07-02T23:17:08Z</dcterms:modified>
</cp:coreProperties>
</file>