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68" r:id="rId4"/>
    <p:sldId id="290" r:id="rId5"/>
    <p:sldId id="269" r:id="rId6"/>
    <p:sldId id="272" r:id="rId7"/>
    <p:sldId id="284" r:id="rId8"/>
    <p:sldId id="276" r:id="rId9"/>
    <p:sldId id="263" r:id="rId10"/>
    <p:sldId id="279" r:id="rId11"/>
    <p:sldId id="308" r:id="rId12"/>
    <p:sldId id="317" r:id="rId13"/>
    <p:sldId id="264" r:id="rId14"/>
    <p:sldId id="294" r:id="rId15"/>
    <p:sldId id="265" r:id="rId16"/>
    <p:sldId id="302" r:id="rId17"/>
    <p:sldId id="303" r:id="rId18"/>
    <p:sldId id="261" r:id="rId19"/>
    <p:sldId id="289" r:id="rId20"/>
    <p:sldId id="315" r:id="rId21"/>
    <p:sldId id="300" r:id="rId22"/>
    <p:sldId id="267" r:id="rId23"/>
    <p:sldId id="309" r:id="rId24"/>
    <p:sldId id="310" r:id="rId25"/>
    <p:sldId id="311" r:id="rId26"/>
    <p:sldId id="312" r:id="rId27"/>
    <p:sldId id="285" r:id="rId28"/>
    <p:sldId id="316" r:id="rId29"/>
    <p:sldId id="305" r:id="rId30"/>
    <p:sldId id="262" r:id="rId31"/>
    <p:sldId id="301" r:id="rId32"/>
    <p:sldId id="281" r:id="rId33"/>
    <p:sldId id="282" r:id="rId34"/>
    <p:sldId id="274" r:id="rId35"/>
    <p:sldId id="275" r:id="rId36"/>
    <p:sldId id="278" r:id="rId37"/>
    <p:sldId id="277" r:id="rId38"/>
    <p:sldId id="287" r:id="rId39"/>
    <p:sldId id="288" r:id="rId40"/>
    <p:sldId id="295" r:id="rId41"/>
    <p:sldId id="296" r:id="rId42"/>
    <p:sldId id="286" r:id="rId43"/>
    <p:sldId id="297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1B525C-56F2-46B0-942F-0879DD2748D0}">
          <p14:sldIdLst>
            <p14:sldId id="256"/>
            <p14:sldId id="283"/>
            <p14:sldId id="268"/>
            <p14:sldId id="290"/>
            <p14:sldId id="269"/>
            <p14:sldId id="272"/>
            <p14:sldId id="284"/>
            <p14:sldId id="276"/>
            <p14:sldId id="263"/>
            <p14:sldId id="279"/>
            <p14:sldId id="308"/>
            <p14:sldId id="317"/>
            <p14:sldId id="264"/>
            <p14:sldId id="294"/>
            <p14:sldId id="265"/>
            <p14:sldId id="302"/>
            <p14:sldId id="303"/>
            <p14:sldId id="261"/>
            <p14:sldId id="289"/>
            <p14:sldId id="315"/>
            <p14:sldId id="300"/>
            <p14:sldId id="267"/>
            <p14:sldId id="309"/>
            <p14:sldId id="310"/>
            <p14:sldId id="311"/>
            <p14:sldId id="312"/>
            <p14:sldId id="285"/>
            <p14:sldId id="316"/>
            <p14:sldId id="305"/>
            <p14:sldId id="262"/>
            <p14:sldId id="301"/>
            <p14:sldId id="281"/>
            <p14:sldId id="282"/>
            <p14:sldId id="274"/>
            <p14:sldId id="275"/>
            <p14:sldId id="278"/>
            <p14:sldId id="277"/>
          </p14:sldIdLst>
        </p14:section>
        <p14:section name="Untitled Section" id="{3CE34FC0-9913-4082-B648-A22A42C61892}">
          <p14:sldIdLst>
            <p14:sldId id="287"/>
            <p14:sldId id="288"/>
            <p14:sldId id="295"/>
            <p14:sldId id="296"/>
            <p14:sldId id="28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23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ABA09-5418-188A-B4DA-BE98E673C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40DB87-D6D8-D4EA-CD3D-7B4EC41EA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383CF-510F-8045-E3A1-BDBD6DBF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1146F-A753-5C31-C8E1-EFD2EE4A0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5B6A8-853A-15E4-5658-FD5733DE2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118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EE5B-09F9-E09D-5853-4875747D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B32AC-3C74-8C35-53DE-82B6E9484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AC4C8-EDFD-97AF-B3D5-AEE3A408A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F5C2C-3F34-4AC5-60C1-A31FFEC1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85F51-AC74-1BBB-C144-A9E69B9BD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816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C8CDB-C99A-7BE7-B7BD-012BB675E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A0CEF-F48E-57EE-5D0A-8071AB4F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564EF-5B0A-652B-0CB1-94B63F0E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0FADB-8AAD-FEF4-2B08-849A2D6D3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BF388-BF5B-762D-E4F8-9E4EDDA7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3350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7326-A63B-C15A-8E1C-2BF6651CD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3A0E5-BF04-A903-6996-F11990351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4CF23-EDED-50DD-3149-C6D6C791C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10AAD-3D7C-3883-8A21-242C604EB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DD951-7E10-5CC5-67C7-FDC5167F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803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8CA1A-641D-D11B-AC07-A3BB1507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15D1C-9DC6-722D-A843-3F7FEDCC7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129B4-8306-A812-9634-CF6FF7A2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BFB6D-9ABE-EA74-89AD-EDA636C6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496AA-D015-5B6D-7E67-A41E2C77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962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8C44D-590F-C88F-9B2B-5B0F634B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F3661-DE28-946E-DD1A-C6C498E4F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48C24-643C-3F55-4B4A-2B967B79A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810EF-46DF-2CD4-E4C0-A1F7E6703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27180-ADFF-FF6C-E68D-08EF57B5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F8C83-A01D-5B74-E3AD-74ADF9E05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792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1B6DA-AA51-012A-2592-B27AEC10F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AA90C-0BED-37FA-BA90-297D77037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7C166-9D8D-6982-DB4F-82AD3F8C25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A106A7-B2F9-554E-D83A-AA8F834AA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A61F9-E14A-9F91-9288-B316A93F31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7B15AE-5D98-B845-779B-84E079F0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BEB9EC-5339-2D25-2792-3366D0819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19B10-4328-7805-70F7-4B8146B8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675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3AE7E-E674-34FA-61DC-C55B194C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86B81-EA2E-380B-150C-548AD65B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B8F855-E27F-B555-63EE-4E0E084D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D2C55D-9EB0-5D42-AD94-18760DD6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193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C96262-F729-D260-71A0-C25F7B203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9CC8A-741C-77B1-77BF-BCE8D943D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DF9E8-D737-A64E-97D6-A5053524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037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672C3-FF78-CCCE-FF98-A4595FDD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50565-B131-0BC6-A667-8FF0B779B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E4864-4695-2D37-20B0-FAC64C732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BE8A69-8F42-C9DF-A28E-01F239BC1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E9D24-C2DC-6DB9-D014-4755931C5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6FB77-2425-0A23-5EA7-9AD8E3C8A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408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F2202-74F2-09A4-B848-FE790977E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F1A6CC-C053-7EE4-7059-8A8BD2D89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04002-1786-DFB9-D7BE-928428E4F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6CF09-5168-3479-82DB-1CA139B0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6EE3B-390E-4D60-2546-2DBF33BE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37A4C-3A53-37BF-B512-07289A12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946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FC346C-E129-433F-1692-E3B0CEA83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A6641-C958-8731-47DE-716C3C910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BE44F-EF51-B881-7F15-A1034237D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D67E0-5090-4D77-8B48-20194DB81B76}" type="datetimeFigureOut">
              <a:rPr lang="en-AU" smtClean="0"/>
              <a:t>20/11/2023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E69E9-5D7E-A2AA-EEFE-A666DD7448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D2FC7-076A-5892-2F91-3DD735B6C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89928-2173-448E-9C77-09723907D9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136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ath_(graph_theory)" TargetMode="External"/><Relationship Id="rId2" Type="http://schemas.openxmlformats.org/officeDocument/2006/relationships/hyperlink" Target="https://en.wikipedia.org/wiki/Matrix_multiplication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.ed.ac.uk/papers/wilsongraph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848B-538E-37EF-76FC-F76D91951C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Dot to Dot and Beyond</a:t>
            </a:r>
            <a:br>
              <a:rPr lang="en-US" dirty="0"/>
            </a:br>
            <a:r>
              <a:rPr lang="en-US" dirty="0"/>
              <a:t>Graphs and Networks</a:t>
            </a:r>
            <a:br>
              <a:rPr lang="en-US" dirty="0"/>
            </a:br>
            <a:r>
              <a:rPr lang="en-US" dirty="0"/>
              <a:t>Graph Theory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5E9CC-274F-9CA9-F289-85C41B0FE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rob_money22@yahoo.com.au</a:t>
            </a:r>
          </a:p>
          <a:p>
            <a:r>
              <a:rPr lang="en-US" u="sng" dirty="0"/>
              <a:t>jwidmer@scitech.net.au</a:t>
            </a:r>
            <a:endParaRPr lang="en-AU" u="sng" dirty="0"/>
          </a:p>
        </p:txBody>
      </p:sp>
    </p:spTree>
    <p:extLst>
      <p:ext uri="{BB962C8B-B14F-4D97-AF65-F5344CB8AC3E}">
        <p14:creationId xmlns:p14="http://schemas.microsoft.com/office/powerpoint/2010/main" val="2681477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41E4-E916-534B-6B66-112BF2CF8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Year 9: Walks, Cycles, Trails &amp; Paths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1D987-4051-0F83-0FD2-7F3C69786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858001" cy="4351338"/>
          </a:xfrm>
        </p:spPr>
        <p:txBody>
          <a:bodyPr>
            <a:noAutofit/>
          </a:bodyPr>
          <a:lstStyle/>
          <a:p>
            <a:r>
              <a:rPr lang="en-US" sz="2000" dirty="0"/>
              <a:t>A </a:t>
            </a:r>
            <a:r>
              <a:rPr lang="en-US" sz="2400" b="1" dirty="0"/>
              <a:t>walk</a:t>
            </a:r>
            <a:r>
              <a:rPr lang="en-US" sz="2000" dirty="0"/>
              <a:t> is a sequence of edges that are either adjacent or identical, e.g. ABA (length 2) and ABCAB (length 4).</a:t>
            </a:r>
          </a:p>
          <a:p>
            <a:r>
              <a:rPr lang="en-US" sz="2000" dirty="0"/>
              <a:t>A </a:t>
            </a:r>
            <a:r>
              <a:rPr lang="en-US" sz="2400" b="1" dirty="0"/>
              <a:t>cycle</a:t>
            </a:r>
            <a:r>
              <a:rPr lang="en-US" sz="2000" dirty="0"/>
              <a:t> is a closed walk</a:t>
            </a:r>
            <a:r>
              <a:rPr lang="en-US" sz="2000" b="1" dirty="0"/>
              <a:t>( </a:t>
            </a:r>
            <a:r>
              <a:rPr lang="en-US" sz="2000" dirty="0">
                <a:solidFill>
                  <a:srgbClr val="FF0000"/>
                </a:solidFill>
              </a:rPr>
              <a:t>last vertex = 1</a:t>
            </a:r>
            <a:r>
              <a:rPr lang="en-US" sz="2000" baseline="30000" dirty="0">
                <a:solidFill>
                  <a:srgbClr val="FF0000"/>
                </a:solidFill>
              </a:rPr>
              <a:t>st</a:t>
            </a:r>
            <a:r>
              <a:rPr lang="en-US" sz="2000" b="1" dirty="0"/>
              <a:t>)</a:t>
            </a:r>
            <a:r>
              <a:rPr lang="en-US" sz="2000" dirty="0"/>
              <a:t> e.g. ABCDA </a:t>
            </a:r>
          </a:p>
          <a:p>
            <a:r>
              <a:rPr lang="en-US" sz="2000" dirty="0"/>
              <a:t>A </a:t>
            </a:r>
            <a:r>
              <a:rPr lang="en-US" sz="2400" b="1" dirty="0"/>
              <a:t>trail</a:t>
            </a:r>
            <a:r>
              <a:rPr lang="en-US" sz="2000" b="1" dirty="0"/>
              <a:t> </a:t>
            </a:r>
            <a:r>
              <a:rPr lang="en-US" sz="2000" dirty="0"/>
              <a:t>has</a:t>
            </a:r>
            <a:r>
              <a:rPr lang="en-US" sz="20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no repeated edges</a:t>
            </a:r>
            <a:r>
              <a:rPr lang="en-US" sz="2000" b="1" dirty="0"/>
              <a:t> </a:t>
            </a:r>
            <a:r>
              <a:rPr lang="en-US" sz="2000" dirty="0"/>
              <a:t>e.g. ABCADE </a:t>
            </a:r>
          </a:p>
          <a:p>
            <a:r>
              <a:rPr lang="en-US" sz="2000" b="1" dirty="0"/>
              <a:t>Semi Eulerian trail (</a:t>
            </a:r>
            <a:r>
              <a:rPr lang="en-US" sz="2000" dirty="0">
                <a:solidFill>
                  <a:srgbClr val="FF0000"/>
                </a:solidFill>
              </a:rPr>
              <a:t>all edges, once each</a:t>
            </a:r>
            <a:r>
              <a:rPr lang="en-US" sz="2000" b="1" dirty="0"/>
              <a:t>)</a:t>
            </a:r>
            <a:r>
              <a:rPr lang="en-US" sz="2000" dirty="0"/>
              <a:t> e.g. CBAEDACD</a:t>
            </a:r>
            <a:endParaRPr lang="en-US" sz="2000" b="1" dirty="0"/>
          </a:p>
          <a:p>
            <a:r>
              <a:rPr lang="en-US" sz="2000" b="1" dirty="0"/>
              <a:t>I</a:t>
            </a:r>
            <a:r>
              <a:rPr lang="en-US" sz="2000" dirty="0"/>
              <a:t>f edge CD was not there the graph would have the </a:t>
            </a:r>
            <a:r>
              <a:rPr lang="en-US" sz="2000" b="1" dirty="0"/>
              <a:t>Eulerian</a:t>
            </a:r>
            <a:r>
              <a:rPr lang="en-US" sz="2000" dirty="0"/>
              <a:t> </a:t>
            </a:r>
            <a:r>
              <a:rPr lang="en-US" sz="2000" b="1" dirty="0"/>
              <a:t>trail </a:t>
            </a:r>
            <a:r>
              <a:rPr lang="en-US" sz="2000" dirty="0"/>
              <a:t>ACBAEDA </a:t>
            </a:r>
            <a:r>
              <a:rPr lang="en-US" sz="2000" b="1" dirty="0"/>
              <a:t>(</a:t>
            </a:r>
            <a:r>
              <a:rPr lang="en-US" sz="2000" b="1" dirty="0">
                <a:solidFill>
                  <a:srgbClr val="FF0000"/>
                </a:solidFill>
              </a:rPr>
              <a:t>also</a:t>
            </a:r>
            <a:r>
              <a:rPr lang="en-US" sz="2000" dirty="0">
                <a:solidFill>
                  <a:srgbClr val="FF0000"/>
                </a:solidFill>
              </a:rPr>
              <a:t> last vertex = 1</a:t>
            </a:r>
            <a:r>
              <a:rPr lang="en-US" sz="2000" baseline="30000" dirty="0">
                <a:solidFill>
                  <a:srgbClr val="FF0000"/>
                </a:solidFill>
              </a:rPr>
              <a:t>st</a:t>
            </a:r>
            <a:r>
              <a:rPr lang="en-US" sz="2000" b="1" dirty="0"/>
              <a:t>) .</a:t>
            </a:r>
            <a:endParaRPr lang="en-US" sz="2000" dirty="0"/>
          </a:p>
          <a:p>
            <a:r>
              <a:rPr lang="en-US" sz="2000" dirty="0"/>
              <a:t>A </a:t>
            </a:r>
            <a:r>
              <a:rPr lang="en-US" sz="2400" b="1" dirty="0"/>
              <a:t>path</a:t>
            </a:r>
            <a:r>
              <a:rPr lang="en-US" sz="2000" b="1" dirty="0"/>
              <a:t> </a:t>
            </a:r>
            <a:r>
              <a:rPr lang="en-US" sz="2000" dirty="0"/>
              <a:t>has </a:t>
            </a:r>
            <a:r>
              <a:rPr lang="en-US" sz="2400" b="1" dirty="0">
                <a:solidFill>
                  <a:srgbClr val="FF0000"/>
                </a:solidFill>
              </a:rPr>
              <a:t>no repeated vertices</a:t>
            </a:r>
            <a:r>
              <a:rPr lang="en-US" sz="2400" dirty="0"/>
              <a:t> </a:t>
            </a:r>
            <a:r>
              <a:rPr lang="en-US" sz="2000" dirty="0"/>
              <a:t>e.g. ABCD</a:t>
            </a:r>
          </a:p>
          <a:p>
            <a:r>
              <a:rPr lang="en-US" sz="2000" b="1" dirty="0"/>
              <a:t>Semi Hamiltonia</a:t>
            </a:r>
            <a:r>
              <a:rPr lang="en-US" sz="2000" dirty="0"/>
              <a:t>n </a:t>
            </a:r>
            <a:r>
              <a:rPr lang="en-US" sz="2000" b="1" dirty="0"/>
              <a:t>path (</a:t>
            </a:r>
            <a:r>
              <a:rPr lang="en-US" sz="2000" dirty="0">
                <a:solidFill>
                  <a:srgbClr val="FF0000"/>
                </a:solidFill>
              </a:rPr>
              <a:t>all vertices, once each</a:t>
            </a:r>
            <a:r>
              <a:rPr lang="en-US" sz="2000" b="1" dirty="0"/>
              <a:t>) </a:t>
            </a:r>
            <a:r>
              <a:rPr lang="en-US" sz="2000" dirty="0"/>
              <a:t>e.g. ABCDE </a:t>
            </a:r>
          </a:p>
          <a:p>
            <a:r>
              <a:rPr lang="en-US" sz="2000" b="1" dirty="0"/>
              <a:t>Hamiltonian path (</a:t>
            </a:r>
            <a:r>
              <a:rPr lang="en-US" sz="2000" b="1" dirty="0">
                <a:solidFill>
                  <a:srgbClr val="FF0000"/>
                </a:solidFill>
              </a:rPr>
              <a:t>also</a:t>
            </a:r>
            <a:r>
              <a:rPr lang="en-US" sz="2000" b="1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last vertex = 1</a:t>
            </a:r>
            <a:r>
              <a:rPr lang="en-US" sz="2000" baseline="30000" dirty="0">
                <a:solidFill>
                  <a:srgbClr val="FF0000"/>
                </a:solidFill>
              </a:rPr>
              <a:t>st</a:t>
            </a:r>
            <a:r>
              <a:rPr lang="en-US" sz="2000" b="1" dirty="0"/>
              <a:t>)  </a:t>
            </a:r>
            <a:r>
              <a:rPr lang="en-US" sz="2000" dirty="0"/>
              <a:t>e.g. ABCDEA </a:t>
            </a:r>
          </a:p>
          <a:p>
            <a:endParaRPr lang="en-AU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F57E30-2B2A-B032-FB88-D3907D8BC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96200" y="1825625"/>
            <a:ext cx="3657600" cy="4351338"/>
          </a:xfrm>
        </p:spPr>
        <p:txBody>
          <a:bodyPr>
            <a:normAutofit/>
          </a:bodyPr>
          <a:lstStyle/>
          <a:p>
            <a:endParaRPr lang="en-AU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59E7D25-CB26-F7D4-75BA-5247AEC80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550" y="2223654"/>
            <a:ext cx="4095749" cy="4269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5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9B46-9D45-4BC7-2337-E94F4F9D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9: Hamiltonian Graphs</a:t>
            </a:r>
            <a:br>
              <a:rPr lang="en-US" dirty="0"/>
            </a:br>
            <a:r>
              <a:rPr lang="en-US" sz="2800" dirty="0"/>
              <a:t>a cycle using each vertex just once</a:t>
            </a:r>
            <a:endParaRPr lang="en-AU" sz="28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81426EB-23D7-A0AA-D0BF-D6C467AB6A8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362333"/>
            <a:ext cx="4914900" cy="1066667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DA595-3378-6865-1CE9-4DAAAAB3B2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Knight’s Tour problems were the first Hamiltonian problems studied –Rudrata in the 9</a:t>
            </a:r>
            <a:r>
              <a:rPr lang="en-US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century.</a:t>
            </a:r>
          </a:p>
          <a:p>
            <a:pPr marL="0" indent="0">
              <a:buNone/>
            </a:pP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simple graph on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or more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vertices is Hamiltonian if:-</a:t>
            </a:r>
          </a:p>
          <a:p>
            <a:pPr lvl="1"/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deg(v)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n/2 for all vertices  </a:t>
            </a:r>
          </a:p>
          <a:p>
            <a:pPr lvl="1"/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if deg(v) + deg(w)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≥ n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all non-adjacent pairs </a:t>
            </a:r>
          </a:p>
          <a:p>
            <a:pPr marL="0" indent="0"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converses do NOT apply.</a:t>
            </a:r>
            <a:endParaRPr lang="en-A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361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3D981-17AE-F95C-2CD2-CB167C55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Eulerian Trails</a:t>
            </a:r>
            <a:br>
              <a:rPr lang="en-US" dirty="0"/>
            </a:br>
            <a:r>
              <a:rPr lang="en-US" sz="2800" dirty="0"/>
              <a:t>a cycle using each edge just once</a:t>
            </a:r>
            <a:br>
              <a:rPr lang="en-US" sz="2800" dirty="0"/>
            </a:br>
            <a:br>
              <a:rPr lang="en-US" sz="2800" dirty="0"/>
            </a:br>
            <a:r>
              <a:rPr lang="en-US" sz="3100" dirty="0"/>
              <a:t>An Eulerian trail exists in a graph with all vertices of even degree.</a:t>
            </a:r>
            <a:br>
              <a:rPr lang="en-US" sz="3100" dirty="0"/>
            </a:br>
            <a:endParaRPr lang="en-AU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24CDE-89B6-7CCF-9D32-0DE38F61F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86450" cy="4351338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How many extra edges are required to </a:t>
            </a:r>
            <a:r>
              <a:rPr lang="en-AU" dirty="0" err="1"/>
              <a:t>eulerise</a:t>
            </a:r>
            <a:r>
              <a:rPr lang="en-AU" dirty="0"/>
              <a:t> this graph of a tetrahedron?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1191146-7544-5E4E-FA95-BE265FE1E9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24650" y="2926248"/>
            <a:ext cx="4762500" cy="389087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ECDB70-B087-872A-75C4-C933BF777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699" y="3562350"/>
            <a:ext cx="3676651" cy="31004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32D457-B7C0-76FD-4374-4B82EDA1AE0E}"/>
              </a:ext>
            </a:extLst>
          </p:cNvPr>
          <p:cNvSpPr txBox="1"/>
          <p:nvPr/>
        </p:nvSpPr>
        <p:spPr>
          <a:xfrm>
            <a:off x="6724650" y="1825625"/>
            <a:ext cx="4762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800" dirty="0"/>
              <a:t>Is there an Eulerian trail on this graph of an octahedron? </a:t>
            </a:r>
          </a:p>
        </p:txBody>
      </p:sp>
    </p:spTree>
    <p:extLst>
      <p:ext uri="{BB962C8B-B14F-4D97-AF65-F5344CB8AC3E}">
        <p14:creationId xmlns:p14="http://schemas.microsoft.com/office/powerpoint/2010/main" val="253024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50FE9-F763-6EE4-B6B7-0B191D24B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9: Circuits Around Networks</a:t>
            </a:r>
            <a:br>
              <a:rPr lang="en-US" dirty="0"/>
            </a:br>
            <a:r>
              <a:rPr lang="en-US" sz="3600" dirty="0"/>
              <a:t>Euler/Postie Trails and Hamilton Paths</a:t>
            </a:r>
            <a:endParaRPr lang="en-AU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8E54C-B086-C2C4-B6BD-96EB1AFED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57951" cy="4351338"/>
          </a:xfrm>
        </p:spPr>
        <p:txBody>
          <a:bodyPr>
            <a:normAutofit/>
          </a:bodyPr>
          <a:lstStyle/>
          <a:p>
            <a:r>
              <a:rPr lang="en-US" dirty="0"/>
              <a:t>How many of the 22 blocks does a bus need to  cover twice as it goes all around this network?</a:t>
            </a:r>
          </a:p>
          <a:p>
            <a:r>
              <a:rPr lang="en-US" dirty="0"/>
              <a:t>How many blocks does the complete bus route take?</a:t>
            </a:r>
          </a:p>
          <a:p>
            <a:r>
              <a:rPr lang="en-US" dirty="0"/>
              <a:t>How many blocks for a garbage truck that  needs to cover both sides of every road?</a:t>
            </a:r>
          </a:p>
          <a:p>
            <a:r>
              <a:rPr lang="en-US" dirty="0"/>
              <a:t>How many Hamilton circuits are there? (visiting each of the 16 vertices just once)</a:t>
            </a:r>
            <a:endParaRPr lang="en-AU" dirty="0"/>
          </a:p>
          <a:p>
            <a:endParaRPr lang="en-US" dirty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99AEB5-C4E0-DD8D-1690-936C039A5C3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047" y="2763198"/>
            <a:ext cx="4184099" cy="29087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0655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59913-1FBB-F8F8-6D2B-B3C47A57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Circuits Around Networks Solution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DC5BA-15B3-1AD8-53A3-B8BD1A4D5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1850"/>
            <a:ext cx="6496050" cy="4725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These six blocks need to be covered twice.</a:t>
            </a:r>
          </a:p>
          <a:p>
            <a:r>
              <a:rPr lang="en-US" dirty="0"/>
              <a:t> The other 16 blocks can be covered by an Eulerian trail, so the bus route takes </a:t>
            </a:r>
          </a:p>
          <a:p>
            <a:pPr marL="0" indent="0">
              <a:buNone/>
            </a:pPr>
            <a:r>
              <a:rPr lang="en-US" dirty="0"/>
              <a:t>    6 x 2 + 16 = 28 blocks. </a:t>
            </a:r>
          </a:p>
          <a:p>
            <a:r>
              <a:rPr lang="en-US" dirty="0"/>
              <a:t>The garbage truck must also cover 16 blocks in the reverse direction –</a:t>
            </a:r>
          </a:p>
          <a:p>
            <a:pPr marL="0" indent="0">
              <a:buNone/>
            </a:pPr>
            <a:r>
              <a:rPr lang="en-US" dirty="0"/>
              <a:t>  a total of 28 + 16 = 44 blocks.</a:t>
            </a:r>
          </a:p>
          <a:p>
            <a:r>
              <a:rPr lang="en-US" dirty="0"/>
              <a:t>There are 3 Hamilton circuits here,</a:t>
            </a:r>
            <a:r>
              <a:rPr lang="en-US" sz="4800" dirty="0"/>
              <a:t> </a:t>
            </a:r>
            <a:r>
              <a:rPr lang="en-US" dirty="0"/>
              <a:t>each in clockwise or anti-clockwise directions. </a:t>
            </a:r>
          </a:p>
          <a:p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EE29AA-F5B4-F08D-7042-61B4BB511F0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34250" y="1690688"/>
            <a:ext cx="3562350" cy="4725113"/>
          </a:xfrm>
        </p:spPr>
      </p:pic>
    </p:spTree>
    <p:extLst>
      <p:ext uri="{BB962C8B-B14F-4D97-AF65-F5344CB8AC3E}">
        <p14:creationId xmlns:p14="http://schemas.microsoft.com/office/powerpoint/2010/main" val="4293600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4D39F-BDA5-8C09-9B0C-3360BFB6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9+: Trees</a:t>
            </a:r>
            <a:br>
              <a:rPr lang="en-US" dirty="0"/>
            </a:br>
            <a:r>
              <a:rPr lang="en-US" sz="2800" dirty="0"/>
              <a:t>Trees contain no cycles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D2E74-6747-E7BB-904E-34DBFF5400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Find the </a:t>
            </a:r>
            <a:r>
              <a:rPr lang="en-US" b="1" dirty="0"/>
              <a:t>minimum spanning tree </a:t>
            </a:r>
            <a:r>
              <a:rPr lang="en-US" dirty="0"/>
              <a:t>for this diagram showing travelling times between cities.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 tree on 7 vertices has 6 edges. Choose the 6 shortest edges.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Which one or two cities might be best as distribution </a:t>
            </a:r>
            <a:r>
              <a:rPr lang="en-AU" dirty="0"/>
              <a:t>centres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472692-70A6-4DCE-1E8D-8C9CA69FF5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AB7CC-CB5A-20A9-D1EE-CC02E83E7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961" y="2381250"/>
            <a:ext cx="390807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436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5F656D3-0EE7-DFD7-5038-8A05198E8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A Local Area Network Tree</a:t>
            </a:r>
            <a:br>
              <a:rPr lang="en-US" dirty="0"/>
            </a:br>
            <a:r>
              <a:rPr lang="en-US" sz="2800" dirty="0"/>
              <a:t>Adapt for your home or school.</a:t>
            </a:r>
            <a:endParaRPr lang="en-AU" sz="28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BF6AF81-DD4A-6367-3875-330B6899AD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5050" y="1690688"/>
            <a:ext cx="7829549" cy="4652961"/>
          </a:xfrm>
        </p:spPr>
      </p:pic>
    </p:spTree>
    <p:extLst>
      <p:ext uri="{BB962C8B-B14F-4D97-AF65-F5344CB8AC3E}">
        <p14:creationId xmlns:p14="http://schemas.microsoft.com/office/powerpoint/2010/main" val="2103115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7C390-05C0-AEA3-46CC-08A5DC952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 Indigenous Kinship Tree?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12094-C760-BD7B-809A-2A5E5621B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2228C3E-958D-5087-9F37-49DDD80F3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3143" y="1825624"/>
            <a:ext cx="4685714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52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3AEB-3FD7-EF0E-1DBC-753EF62A3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Year 10: Weighted Graphs</a:t>
            </a:r>
            <a:br>
              <a:rPr lang="en-US" dirty="0"/>
            </a:br>
            <a:r>
              <a:rPr lang="en-US" sz="3600" dirty="0"/>
              <a:t>The Postman and Travelling Salesman Problems </a:t>
            </a:r>
            <a:br>
              <a:rPr lang="en-US" sz="3100" dirty="0"/>
            </a:br>
            <a:r>
              <a:rPr lang="en-US" sz="3100" dirty="0"/>
              <a:t>Find the shortest distance for A to visit the other cities and return home.</a:t>
            </a:r>
            <a:br>
              <a:rPr lang="en-US" sz="3100" dirty="0"/>
            </a:br>
            <a:r>
              <a:rPr lang="en-US" sz="3100" dirty="0"/>
              <a:t>The postman can have repeat visits. The travelling salesman can’t.</a:t>
            </a:r>
            <a:br>
              <a:rPr lang="en-US" sz="3100" dirty="0"/>
            </a:br>
            <a:r>
              <a:rPr lang="en-US" sz="2400" dirty="0"/>
              <a:t>.</a:t>
            </a:r>
            <a:endParaRPr lang="en-AU" sz="24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C9E2D5D-8317-F565-E2AD-1EE89F07AD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188925"/>
              </p:ext>
            </p:extLst>
          </p:nvPr>
        </p:nvGraphicFramePr>
        <p:xfrm>
          <a:off x="1007164" y="1920208"/>
          <a:ext cx="9899376" cy="3075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731">
                  <a:extLst>
                    <a:ext uri="{9D8B030D-6E8A-4147-A177-3AD203B41FA5}">
                      <a16:colId xmlns:a16="http://schemas.microsoft.com/office/drawing/2014/main" val="601659251"/>
                    </a:ext>
                  </a:extLst>
                </a:gridCol>
                <a:gridCol w="1414731">
                  <a:extLst>
                    <a:ext uri="{9D8B030D-6E8A-4147-A177-3AD203B41FA5}">
                      <a16:colId xmlns:a16="http://schemas.microsoft.com/office/drawing/2014/main" val="2515199379"/>
                    </a:ext>
                  </a:extLst>
                </a:gridCol>
                <a:gridCol w="1420963">
                  <a:extLst>
                    <a:ext uri="{9D8B030D-6E8A-4147-A177-3AD203B41FA5}">
                      <a16:colId xmlns:a16="http://schemas.microsoft.com/office/drawing/2014/main" val="1471460314"/>
                    </a:ext>
                  </a:extLst>
                </a:gridCol>
                <a:gridCol w="1412237">
                  <a:extLst>
                    <a:ext uri="{9D8B030D-6E8A-4147-A177-3AD203B41FA5}">
                      <a16:colId xmlns:a16="http://schemas.microsoft.com/office/drawing/2014/main" val="4034572741"/>
                    </a:ext>
                  </a:extLst>
                </a:gridCol>
                <a:gridCol w="1415977">
                  <a:extLst>
                    <a:ext uri="{9D8B030D-6E8A-4147-A177-3AD203B41FA5}">
                      <a16:colId xmlns:a16="http://schemas.microsoft.com/office/drawing/2014/main" val="3240831893"/>
                    </a:ext>
                  </a:extLst>
                </a:gridCol>
                <a:gridCol w="1410992">
                  <a:extLst>
                    <a:ext uri="{9D8B030D-6E8A-4147-A177-3AD203B41FA5}">
                      <a16:colId xmlns:a16="http://schemas.microsoft.com/office/drawing/2014/main" val="4191731627"/>
                    </a:ext>
                  </a:extLst>
                </a:gridCol>
                <a:gridCol w="1409745">
                  <a:extLst>
                    <a:ext uri="{9D8B030D-6E8A-4147-A177-3AD203B41FA5}">
                      <a16:colId xmlns:a16="http://schemas.microsoft.com/office/drawing/2014/main" val="378677145"/>
                    </a:ext>
                  </a:extLst>
                </a:gridCol>
              </a:tblGrid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600" dirty="0">
                          <a:effectLst/>
                        </a:rPr>
                        <a:t>distances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Home A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F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4328644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Home A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136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63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111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61060484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b="1" dirty="0">
                          <a:solidFill>
                            <a:schemeClr val="tx1"/>
                          </a:solidFill>
                          <a:effectLst/>
                        </a:rPr>
                        <a:t>55</a:t>
                      </a:r>
                      <a:endParaRPr lang="en-AU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126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52898369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C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8541225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D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62648565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93634699"/>
                  </a:ext>
                </a:extLst>
              </a:tr>
              <a:tr h="43940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effectLst/>
                        </a:rPr>
                        <a:t>F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17634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995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0222-1A70-59CE-3E96-CD70A262A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Postman Problem</a:t>
            </a:r>
            <a:br>
              <a:rPr lang="en-US" dirty="0"/>
            </a:br>
            <a:r>
              <a:rPr lang="en-US" sz="2800" dirty="0"/>
              <a:t>Using the minimum spanning tree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BD643-414C-2B81-923D-C6A03981B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981700" cy="4351338"/>
          </a:xfrm>
        </p:spPr>
        <p:txBody>
          <a:bodyPr>
            <a:normAutofit/>
          </a:bodyPr>
          <a:lstStyle/>
          <a:p>
            <a:r>
              <a:rPr lang="en-US" dirty="0"/>
              <a:t>The graph shows the minimum spanning tree  of length 152 plus the edge BC.</a:t>
            </a:r>
          </a:p>
          <a:p>
            <a:r>
              <a:rPr lang="en-US" dirty="0"/>
              <a:t>Route AEFEDCBEA uses AE and EF  twice and visits E three times. </a:t>
            </a:r>
          </a:p>
          <a:p>
            <a:r>
              <a:rPr lang="en-US"/>
              <a:t>Its  </a:t>
            </a:r>
            <a:r>
              <a:rPr lang="en-US" dirty="0"/>
              <a:t>length is 258.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6FA43F-A1BF-24F0-6259-A63777F5E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1094" y="1825625"/>
            <a:ext cx="43527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5FE1B7-B8CF-BD54-7D62-01D8ABC4D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095" y="3010818"/>
            <a:ext cx="3523809" cy="1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11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BB78-55A6-2437-1B53-44DE60E85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A5B2E-28EA-C55C-AB42-5C84D13D4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D23B83-E5A6-885F-40B4-6146758103A3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The ‘Space’ Curriculum</a:t>
            </a:r>
            <a:br>
              <a:rPr lang="en-US" dirty="0"/>
            </a:br>
            <a:r>
              <a:rPr lang="en-US" sz="2800" dirty="0"/>
              <a:t>What to ditch?  – move?</a:t>
            </a:r>
            <a:endParaRPr lang="en-AU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49CA4DF-A8F0-30C8-AAB6-159EE6A23A3F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2400" dirty="0"/>
              <a:t>Graphs and networks are now in VCAA Maths v2.0 Year 10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AU" sz="2400" dirty="0"/>
              <a:t>and in VCE General Maths and Specialist Maths.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Is ‘graphs and networks’ curriculum appropriate to earlier year levels?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Do we still need congruence axioms, angles on parallels, angles in a circle? 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 What content best meets student needs and interests?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AU" sz="2400" dirty="0"/>
          </a:p>
          <a:p>
            <a:endParaRPr lang="en-US" sz="3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2184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D8DCE-4153-F4BC-5C01-FE9895816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Travelling Salesman Solution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sz="3100" dirty="0"/>
              <a:t>There are 60 Hamilton circuits that could be tested.</a:t>
            </a:r>
            <a:endParaRPr lang="en-AU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2AF95-3706-43AA-7B03-2698FD1C9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/>
          <a:lstStyle/>
          <a:p>
            <a:r>
              <a:rPr lang="en-US" dirty="0"/>
              <a:t>The minimum spanning tree to all vertices except E (214) plus the two shortest edges from E (13) gives 227, so the solution must be ≥ 227.</a:t>
            </a:r>
          </a:p>
          <a:p>
            <a:r>
              <a:rPr lang="en-US" dirty="0"/>
              <a:t>The nearest neighbour routes have length </a:t>
            </a:r>
            <a:r>
              <a:rPr lang="en-US" dirty="0">
                <a:solidFill>
                  <a:schemeClr val="tx2"/>
                </a:solidFill>
              </a:rPr>
              <a:t>369 starting from D</a:t>
            </a:r>
            <a:r>
              <a:rPr lang="en-US" dirty="0"/>
              <a:t>        and </a:t>
            </a:r>
            <a:r>
              <a:rPr lang="en-US" dirty="0">
                <a:solidFill>
                  <a:srgbClr val="FF0000"/>
                </a:solidFill>
              </a:rPr>
              <a:t>345 starting from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.</a:t>
            </a:r>
            <a:endParaRPr lang="en-AU" dirty="0"/>
          </a:p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F9541-F3DE-1762-B66B-94A9927CF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993" y="3295649"/>
            <a:ext cx="3685714" cy="319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90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EA4CC-2A61-A545-CD95-91A15D8C8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10+ Adjacency and Incidence Matrices</a:t>
            </a:r>
            <a:br>
              <a:rPr lang="en-US" dirty="0"/>
            </a:b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C3648-8E09-871A-C356-22E7BD488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2"/>
            <a:ext cx="5157787" cy="102393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 </a:t>
            </a:r>
            <a:r>
              <a:rPr lang="en-US" u="sng" dirty="0">
                <a:hlinkClick r:id="rId2" tooltip="Matrix multiplic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matrix product</a:t>
            </a:r>
            <a:r>
              <a:rPr lang="en-US" u="sng" dirty="0"/>
              <a:t> </a:t>
            </a:r>
            <a:r>
              <a:rPr lang="en-US" dirty="0"/>
              <a:t>A</a:t>
            </a:r>
            <a:r>
              <a:rPr lang="en-US" baseline="30000" dirty="0"/>
              <a:t>n</a:t>
            </a:r>
            <a:r>
              <a:rPr lang="en-US" dirty="0"/>
              <a:t> gives how many  </a:t>
            </a:r>
            <a:r>
              <a:rPr lang="en-US" dirty="0">
                <a:hlinkClick r:id="rId3" tooltip="Path (graph theory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walks</a:t>
            </a:r>
            <a:r>
              <a:rPr lang="en-US" dirty="0"/>
              <a:t> of length n there are from vertex i to vertex j</a:t>
            </a:r>
            <a:endParaRPr lang="en-AU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DC0776D-4B88-DB74-8C50-2BB69289C5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2020801" y="2857499"/>
            <a:ext cx="2795761" cy="333216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CFCC5-5CE7-EC1C-8784-A4F35E624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102393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        The 1,1 element in A</a:t>
            </a:r>
            <a:r>
              <a:rPr lang="en-US" baseline="30000" dirty="0"/>
              <a:t>2</a:t>
            </a:r>
            <a:r>
              <a:rPr lang="en-US" dirty="0"/>
              <a:t> is 2: 2 there and back walks.</a:t>
            </a:r>
          </a:p>
          <a:p>
            <a:r>
              <a:rPr lang="en-US" dirty="0"/>
              <a:t>         The 2,4 element in A</a:t>
            </a:r>
            <a:r>
              <a:rPr lang="en-US" baseline="30000" dirty="0"/>
              <a:t>3</a:t>
            </a:r>
            <a:r>
              <a:rPr lang="en-US" dirty="0"/>
              <a:t> is 4: 4 walks of length 3.</a:t>
            </a:r>
          </a:p>
          <a:p>
            <a:r>
              <a:rPr lang="en-US" dirty="0"/>
              <a:t>         The 1,4 element in A</a:t>
            </a:r>
            <a:r>
              <a:rPr lang="en-US" baseline="30000" dirty="0"/>
              <a:t>4</a:t>
            </a:r>
            <a:r>
              <a:rPr lang="en-US" dirty="0"/>
              <a:t> is 5: 5 walks of length 4.</a:t>
            </a:r>
            <a:endParaRPr lang="en-AU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B062E14F-C778-ACCD-9CC2-0E4267743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57499"/>
            <a:ext cx="5183188" cy="3332164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5340AD-53FD-DE78-4975-AE42130350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1300" y="2705099"/>
            <a:ext cx="4419599" cy="378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62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0A7C3-683B-AB2C-AEB8-F7849FA1B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66750"/>
            <a:ext cx="9410700" cy="2495550"/>
          </a:xfrm>
        </p:spPr>
        <p:txBody>
          <a:bodyPr>
            <a:normAutofit fontScale="90000"/>
          </a:bodyPr>
          <a:lstStyle/>
          <a:p>
            <a:pPr algn="l"/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/>
            </a:br>
            <a:br>
              <a:rPr lang="en-US" sz="4400"/>
            </a:br>
            <a:br>
              <a:rPr lang="en-US" sz="4400"/>
            </a:br>
            <a:br>
              <a:rPr lang="en-US" sz="4400"/>
            </a:br>
            <a:br>
              <a:rPr lang="en-US" sz="4400"/>
            </a:br>
            <a:br>
              <a:rPr lang="en-US" sz="4400"/>
            </a:br>
            <a:r>
              <a:rPr lang="en-US" sz="4400"/>
              <a:t>Year </a:t>
            </a:r>
            <a:r>
              <a:rPr lang="en-US" sz="4400" dirty="0"/>
              <a:t>10+: Weighted Directed Graphs</a:t>
            </a:r>
            <a:br>
              <a:rPr lang="en-US" sz="4400" dirty="0"/>
            </a:br>
            <a:r>
              <a:rPr lang="en-US" sz="4400" dirty="0"/>
              <a:t>	</a:t>
            </a:r>
            <a:r>
              <a:rPr lang="en-US" sz="3100" dirty="0"/>
              <a:t> Shortest Path to D = 8 + 5 + 7 = 20 </a:t>
            </a:r>
            <a:br>
              <a:rPr lang="en-US" sz="3100" dirty="0"/>
            </a:br>
            <a:r>
              <a:rPr lang="en-US" sz="3100" dirty="0"/>
              <a:t>	Longest path to D = 8 + 26 = 34 </a:t>
            </a:r>
            <a:br>
              <a:rPr lang="en-US" sz="3100" dirty="0"/>
            </a:br>
            <a:r>
              <a:rPr lang="en-US" sz="3100" dirty="0"/>
              <a:t>	Critical Path: 29 + 4 + 13 = 46. </a:t>
            </a:r>
            <a:br>
              <a:rPr lang="en-US" sz="3100" dirty="0"/>
            </a:br>
            <a:r>
              <a:rPr lang="en-US" sz="3100" dirty="0"/>
              <a:t>	Slack time at D = (46-7) – 34 = 5</a:t>
            </a:r>
            <a:br>
              <a:rPr lang="en-US" sz="3100" dirty="0"/>
            </a:br>
            <a:r>
              <a:rPr lang="en-US" sz="3100" dirty="0"/>
              <a:t>	Maximum flow: minimum cut = 8 + 7 + 4 = 19  </a:t>
            </a:r>
            <a:br>
              <a:rPr lang="en-US" sz="4400" dirty="0"/>
            </a:br>
            <a:br>
              <a:rPr lang="en-US" sz="2400" dirty="0"/>
            </a:br>
            <a:endParaRPr lang="en-AU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4E476C-928E-325B-1694-F6B2ECF57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9286" y="2663687"/>
            <a:ext cx="8918713" cy="3984762"/>
          </a:xfrm>
        </p:spPr>
        <p:txBody>
          <a:bodyPr/>
          <a:lstStyle/>
          <a:p>
            <a:r>
              <a:rPr lang="en-US" dirty="0"/>
              <a:t> 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DA1F28-5BBF-930F-74FA-68DF814D8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9" y="2819399"/>
            <a:ext cx="9143999" cy="352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01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3517F-5835-91AE-A502-A1EB8FE3F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Year 10+ Allocation </a:t>
            </a:r>
            <a:br>
              <a:rPr lang="en-US" dirty="0"/>
            </a:br>
            <a:r>
              <a:rPr lang="en-US" sz="2800" dirty="0"/>
              <a:t>We want one job for each worker at minimum overall cost. </a:t>
            </a:r>
            <a:br>
              <a:rPr lang="en-US" sz="2800" dirty="0"/>
            </a:br>
            <a:r>
              <a:rPr lang="en-US" sz="2800" dirty="0"/>
              <a:t>There are 24 possible allocations here.</a:t>
            </a:r>
            <a:endParaRPr lang="en-AU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BAED644-FA41-FA8F-5A66-6D5D2A31D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3600" y="1690688"/>
            <a:ext cx="7189995" cy="3814762"/>
          </a:xfrm>
        </p:spPr>
      </p:pic>
    </p:spTree>
    <p:extLst>
      <p:ext uri="{BB962C8B-B14F-4D97-AF65-F5344CB8AC3E}">
        <p14:creationId xmlns:p14="http://schemas.microsoft.com/office/powerpoint/2010/main" val="1713091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0E0-4CC4-F896-5CDB-EBC267845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10+ Allocation </a:t>
            </a:r>
            <a:br>
              <a:rPr lang="en-US" dirty="0"/>
            </a:br>
            <a:r>
              <a:rPr lang="en-US" sz="2800" dirty="0"/>
              <a:t>By the Hungarian Algorithm </a:t>
            </a:r>
            <a:endParaRPr lang="en-AU" sz="28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40EE42E-2469-A0A1-9473-8896A9ECC8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1690688"/>
            <a:ext cx="7552562" cy="4802187"/>
          </a:xfrm>
        </p:spPr>
      </p:pic>
    </p:spTree>
    <p:extLst>
      <p:ext uri="{BB962C8B-B14F-4D97-AF65-F5344CB8AC3E}">
        <p14:creationId xmlns:p14="http://schemas.microsoft.com/office/powerpoint/2010/main" val="3555592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956B9-941E-4A98-5403-B86861425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10+ Allocation </a:t>
            </a:r>
            <a:br>
              <a:rPr lang="en-US" dirty="0"/>
            </a:br>
            <a:r>
              <a:rPr lang="en-US" sz="2800" dirty="0"/>
              <a:t>. By the Hungarian Algorithm </a:t>
            </a:r>
            <a:endParaRPr lang="en-AU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303E6-7C19-CD8C-A0FE-1BF6EF7ED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2625725"/>
            <a:ext cx="10515600" cy="4180591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4400" dirty="0"/>
              <a:t>Now solve by inspection – or go on.</a:t>
            </a:r>
          </a:p>
          <a:p>
            <a:pPr algn="ctr"/>
            <a:r>
              <a:rPr lang="en-US" sz="4200" dirty="0"/>
              <a:t>6 is the minimum uncovered entry.</a:t>
            </a:r>
            <a:endParaRPr lang="en-AU" sz="4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FD4DAB-714A-EAF1-8141-E6D0EF911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1" y="1996371"/>
            <a:ext cx="7677150" cy="400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249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7972-13DA-7F07-8FF9-CA6055DB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10+ Allocation </a:t>
            </a:r>
            <a:br>
              <a:rPr lang="en-US" dirty="0"/>
            </a:br>
            <a:r>
              <a:rPr lang="en-US" sz="2800" dirty="0"/>
              <a:t>By the Hungarian Algorithm</a:t>
            </a:r>
            <a:endParaRPr lang="en-AU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B8D175-9601-9F59-AD38-89F5DAAD0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FEB2F2-5130-4200-97A8-8C0E5866E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1638300"/>
            <a:ext cx="929639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805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6A3C3-0F75-AEB4-2AE1-3E178519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Summary – for Discussion</a:t>
            </a:r>
            <a:br>
              <a:rPr lang="en-US" dirty="0"/>
            </a:br>
            <a:r>
              <a:rPr lang="en-US" sz="3100" dirty="0"/>
              <a:t>How much before Year 10?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2AE4A-F2D1-5725-3C22-301A64A1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200400" lvl="7" indent="0">
              <a:buNone/>
            </a:pPr>
            <a:r>
              <a:rPr lang="en-US" sz="3000" dirty="0"/>
              <a:t>As presented here</a:t>
            </a:r>
            <a:r>
              <a:rPr lang="en-US" b="1" dirty="0"/>
              <a:t>:-           </a:t>
            </a:r>
            <a:r>
              <a:rPr lang="en-US" sz="3000" b="1" dirty="0"/>
              <a:t>Maths v2.0 Level 10:-</a:t>
            </a:r>
            <a:r>
              <a:rPr lang="en-US" dirty="0"/>
              <a:t>	</a:t>
            </a:r>
          </a:p>
          <a:p>
            <a:r>
              <a:rPr lang="en-US" dirty="0"/>
              <a:t>Simple and Complete Graphs	Year 6+?	</a:t>
            </a:r>
            <a:r>
              <a:rPr lang="en-US" i="1" dirty="0"/>
              <a:t>Interpret networks  and</a:t>
            </a:r>
          </a:p>
          <a:p>
            <a:r>
              <a:rPr lang="en-US" dirty="0"/>
              <a:t>Directed Graphs			Year 7+?	</a:t>
            </a:r>
            <a:r>
              <a:rPr lang="en-US" i="1" dirty="0"/>
              <a:t>network diagrams used to</a:t>
            </a:r>
          </a:p>
          <a:p>
            <a:r>
              <a:rPr lang="en-US" dirty="0"/>
              <a:t>Bipartite Graphs			Year 7+?	</a:t>
            </a:r>
            <a:r>
              <a:rPr lang="en-US" i="1" dirty="0"/>
              <a:t>represent relationships in</a:t>
            </a:r>
            <a:r>
              <a:rPr lang="en-US" dirty="0"/>
              <a:t>	</a:t>
            </a:r>
          </a:p>
          <a:p>
            <a:r>
              <a:rPr lang="en-AU" dirty="0"/>
              <a:t>Planar Graphs			Year 8+?	</a:t>
            </a:r>
            <a:r>
              <a:rPr lang="en-AU" i="1" dirty="0"/>
              <a:t>practical situations - and</a:t>
            </a:r>
          </a:p>
          <a:p>
            <a:r>
              <a:rPr lang="en-AU" dirty="0"/>
              <a:t>Euler’s Rule for Planar Graphs	Year 8+?	</a:t>
            </a:r>
            <a:r>
              <a:rPr lang="en-AU" i="1" dirty="0"/>
              <a:t>describe connectedness.</a:t>
            </a:r>
            <a:endParaRPr lang="en-AU" dirty="0"/>
          </a:p>
          <a:p>
            <a:r>
              <a:rPr lang="en-AU" dirty="0"/>
              <a:t>Euler and Hamilton Circuits	Year 9+?		</a:t>
            </a:r>
            <a:r>
              <a:rPr lang="en-AU" b="1" dirty="0"/>
              <a:t>VCE:- </a:t>
            </a:r>
            <a:r>
              <a:rPr lang="en-AU" dirty="0"/>
              <a:t>	</a:t>
            </a:r>
          </a:p>
          <a:p>
            <a:r>
              <a:rPr lang="en-AU" dirty="0"/>
              <a:t>Trees				Year 9+?	 All of this and more:- 	</a:t>
            </a:r>
          </a:p>
          <a:p>
            <a:r>
              <a:rPr lang="en-AU" dirty="0"/>
              <a:t>Weighted Graphs			Year 10?	Proof in Specialist Maths.	</a:t>
            </a:r>
          </a:p>
          <a:p>
            <a:r>
              <a:rPr lang="en-AU" dirty="0"/>
              <a:t>Weighted Directed Graphs	Year 10+?	 	</a:t>
            </a:r>
          </a:p>
        </p:txBody>
      </p:sp>
    </p:spTree>
    <p:extLst>
      <p:ext uri="{BB962C8B-B14F-4D97-AF65-F5344CB8AC3E}">
        <p14:creationId xmlns:p14="http://schemas.microsoft.com/office/powerpoint/2010/main" val="35881196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4F3F-1F75-5730-FE0D-DFCADA9D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64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Elaborations in Maths 2.0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CE548-DF1D-12AC-6092-B5A0C7219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971550"/>
            <a:ext cx="10515600" cy="3276600"/>
          </a:xfrm>
        </p:spPr>
        <p:txBody>
          <a:bodyPr>
            <a:normAutofit fontScale="70000" lnSpcReduction="20000"/>
          </a:bodyPr>
          <a:lstStyle/>
          <a:p>
            <a:pPr marL="342900" lvl="0" indent="-342900" hangingPunct="0">
              <a:lnSpc>
                <a:spcPts val="14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107950" algn="l"/>
              </a:tabLst>
            </a:pP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recognising what real-world </a:t>
            </a:r>
            <a:r>
              <a:rPr lang="en-A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en-A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(elements and connections</a:t>
            </a:r>
            <a:r>
              <a:rPr lang="en-A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represented by the vertices and the edges of a graph </a:t>
            </a:r>
          </a:p>
          <a:p>
            <a:pPr marL="342900" lvl="0" indent="-342900" hangingPunct="0">
              <a:lnSpc>
                <a:spcPts val="1400"/>
              </a:lnSpc>
              <a:spcBef>
                <a:spcPts val="400"/>
              </a:spcBef>
              <a:buFont typeface="Symbol" panose="05050102010706020507" pitchFamily="18" charset="2"/>
              <a:buChar char=""/>
              <a:tabLst>
                <a:tab pos="107950" algn="l"/>
              </a:tabLst>
            </a:pPr>
            <a:endParaRPr lang="en-A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investigating the use of graphs to represent a network, such as for the (</a:t>
            </a:r>
            <a:r>
              <a:rPr lang="en-A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Eulerian trail) 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Königsberg problem </a:t>
            </a: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endParaRPr lang="en-A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investigating </a:t>
            </a:r>
            <a:r>
              <a:rPr lang="en-A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A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polyhedrons</a:t>
            </a:r>
            <a:r>
              <a:rPr lang="en-A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be represented as a</a:t>
            </a:r>
            <a:r>
              <a:rPr lang="en-A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(planar</a:t>
            </a:r>
            <a:r>
              <a:rPr lang="en-A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)network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Euler’s formula </a:t>
            </a:r>
            <a:r>
              <a:rPr lang="en-A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A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A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 </a:t>
            </a: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endParaRPr lang="en-A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investigating </a:t>
            </a:r>
            <a:r>
              <a:rPr lang="en-A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(tree?) 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diagrams for social networks, intranet, LAN, electrical wiring, wireless network of a home </a:t>
            </a:r>
            <a:r>
              <a:rPr lang="en-A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practical problems involving connections, power overload or the need for routers</a:t>
            </a:r>
          </a:p>
          <a:p>
            <a:pPr marL="342900" lvl="0" indent="-342900" hangingPunct="0">
              <a:lnSpc>
                <a:spcPts val="1400"/>
              </a:lnSpc>
              <a:buFont typeface="Symbol" panose="05050102010706020507" pitchFamily="18" charset="2"/>
              <a:buChar char=""/>
              <a:tabLst>
                <a:tab pos="107950" algn="l"/>
              </a:tabLst>
            </a:pPr>
            <a:endParaRPr lang="en-A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hangingPunct="0">
              <a:lnSpc>
                <a:spcPts val="1400"/>
              </a:lnSpc>
              <a:spcAft>
                <a:spcPts val="400"/>
              </a:spcAft>
              <a:buFont typeface="Symbol" panose="05050102010706020507" pitchFamily="18" charset="2"/>
              <a:buChar char=""/>
              <a:tabLst>
                <a:tab pos="107950" algn="l"/>
              </a:tabLst>
            </a:pPr>
            <a:r>
              <a:rPr lang="en-A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investigating the use of networks to represent authentic situations, for example travel;  food webs; metabolic networks, chemical or biological structures  and kinship systems</a:t>
            </a:r>
          </a:p>
        </p:txBody>
      </p:sp>
    </p:spTree>
    <p:extLst>
      <p:ext uri="{BB962C8B-B14F-4D97-AF65-F5344CB8AC3E}">
        <p14:creationId xmlns:p14="http://schemas.microsoft.com/office/powerpoint/2010/main" val="2315360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BBD5-6C41-538B-73EF-8F6420D78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Some Teaching Resources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F1B35-827C-75E9-ED43-60D4003D7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COMAP – USA -  Consortium for Maths and its Applications</a:t>
            </a:r>
          </a:p>
          <a:p>
            <a:r>
              <a:rPr lang="en-AU" sz="3200" dirty="0"/>
              <a:t>Mathigon - USA</a:t>
            </a:r>
          </a:p>
          <a:p>
            <a:r>
              <a:rPr lang="en-AU" sz="3200" dirty="0"/>
              <a:t>Math Insight – UK</a:t>
            </a:r>
          </a:p>
          <a:p>
            <a:r>
              <a:rPr lang="en-US" sz="3200" dirty="0"/>
              <a:t>NRich – UK</a:t>
            </a:r>
          </a:p>
          <a:p>
            <a:r>
              <a:rPr lang="en-US" sz="3200" dirty="0"/>
              <a:t>Plus Maths – UK</a:t>
            </a:r>
          </a:p>
          <a:p>
            <a:r>
              <a:rPr lang="en-US" sz="3200" dirty="0"/>
              <a:t>The Wilson pdf – UK, for teachers </a:t>
            </a: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https://www.maths.ed.ac.uk/papers/wilsongraph.pdf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211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67028-095D-A6CD-068D-EC4A2C25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Year 6+ Simple Graphs      Complete Graphs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sz="2800" dirty="0"/>
              <a:t>have no multiple edges                      have all possible edges 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20DFD-3001-D8D1-97CD-3999986D9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9607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Five people are playing in a chess tournament.</a:t>
            </a:r>
          </a:p>
          <a:p>
            <a:r>
              <a:rPr lang="en-US" dirty="0"/>
              <a:t>What matches have yet to be played?</a:t>
            </a:r>
          </a:p>
          <a:p>
            <a:pPr marL="0" indent="0">
              <a:buNone/>
            </a:pPr>
            <a:r>
              <a:rPr lang="en-US" dirty="0"/>
              <a:t>The complete graph on n vertices has n(n – 1)/2 edges.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Who can claim to be the best player? Everyone!</a:t>
            </a:r>
          </a:p>
          <a:p>
            <a:pPr marL="0" indent="0">
              <a:buNone/>
            </a:pPr>
            <a:r>
              <a:rPr lang="en-US" dirty="0"/>
              <a:t>What other simple graphs would interest students?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4328C28-D7BB-C7E7-B675-95EEC3D449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39462D-D48C-1D28-1909-50EE41DB10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0" y="1986190"/>
            <a:ext cx="4248149" cy="399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130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3635-EF0D-9D93-EC6F-74901146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‘Space’ Curriculum</a:t>
            </a:r>
            <a:br>
              <a:rPr lang="en-US" dirty="0"/>
            </a:br>
            <a:r>
              <a:rPr lang="en-US" sz="2800" dirty="0"/>
              <a:t>What to ditch? – add? – move?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52653-0DC8-0286-92E7-A28A1B48B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AU" sz="3600" dirty="0"/>
              <a:t>Student needs and interests?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/>
              <a:t>Graphs and networks – but at which Year levels prior to VCE?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/>
              <a:t>Congruence axioms? Angles on parallels? Angles in a circle? Euclidean proof?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endParaRPr lang="en-AU" dirty="0"/>
          </a:p>
          <a:p>
            <a:r>
              <a:rPr lang="en-AU" sz="3800" dirty="0"/>
              <a:t>Refs: 	</a:t>
            </a:r>
            <a:r>
              <a:rPr lang="en-AU" sz="4000" dirty="0"/>
              <a:t>John’s website for this powerpoint and our emails for further discussion</a:t>
            </a:r>
          </a:p>
          <a:p>
            <a:endParaRPr lang="en-AU" sz="4000" dirty="0"/>
          </a:p>
          <a:p>
            <a:pPr marL="914400" lvl="2" indent="0">
              <a:buNone/>
            </a:pPr>
            <a:r>
              <a:rPr lang="en-AU" sz="4000" dirty="0"/>
              <a:t>Rob’s articles in Vinculum 1/2024 </a:t>
            </a:r>
            <a:r>
              <a:rPr lang="en-AU" sz="4000"/>
              <a:t>and 2/2024</a:t>
            </a:r>
            <a:endParaRPr lang="en-US" sz="3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9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/>
              <a:t>rob_money22@yahoo.com.au</a:t>
            </a:r>
          </a:p>
          <a:p>
            <a:pPr marL="0" indent="0" algn="ctr">
              <a:buNone/>
            </a:pPr>
            <a:r>
              <a:rPr lang="en-US" sz="3600" u="sng" dirty="0"/>
              <a:t>jwidmer@scitech.net.au</a:t>
            </a:r>
            <a:endParaRPr lang="en-AU" sz="3600" u="sng" dirty="0"/>
          </a:p>
          <a:p>
            <a:pPr marL="0" indent="0" algn="ctr">
              <a:buNone/>
            </a:pPr>
            <a:endParaRPr lang="en-A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28629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1844D-C7B0-31CB-A7B3-E562D0D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Proof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988A-00DF-3C3A-0E67-213F86C19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the given information and proceed by logical steps to the result required. </a:t>
            </a:r>
          </a:p>
          <a:p>
            <a:pPr marL="514350" indent="-514350">
              <a:buAutoNum type="arabicPeriod"/>
            </a:pPr>
            <a:r>
              <a:rPr lang="en-US" dirty="0"/>
              <a:t>A regular graph of degree r on n vertices has ½ nr edges.</a:t>
            </a:r>
          </a:p>
          <a:p>
            <a:pPr marL="457200" lvl="1" indent="0">
              <a:buNone/>
            </a:pPr>
            <a:r>
              <a:rPr lang="en-US" dirty="0"/>
              <a:t>Proof: Use the Handshaking lemma to justify the ½ </a:t>
            </a:r>
          </a:p>
          <a:p>
            <a:pPr marL="0" indent="0">
              <a:buNone/>
            </a:pPr>
            <a:r>
              <a:rPr lang="en-US" dirty="0"/>
              <a:t>2. There are ½ n(n-1) edges on a complete graph.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Proof: Each edge is joined to n – 1 other edges.</a:t>
            </a:r>
          </a:p>
          <a:p>
            <a:pPr marL="0" indent="0">
              <a:buNone/>
            </a:pPr>
            <a:r>
              <a:rPr lang="en-US" dirty="0"/>
              <a:t>3. There are 2 </a:t>
            </a:r>
            <a:r>
              <a:rPr lang="en-US" baseline="30000" dirty="0"/>
              <a:t>½ n(n-1) </a:t>
            </a:r>
            <a:r>
              <a:rPr lang="en-US" dirty="0"/>
              <a:t>labelled graphs on n vertices.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400" dirty="0"/>
              <a:t>Proof: Each of the ½ n(n-1) edges is either there or not there.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782605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09D6-D3E6-F6E6-9BFC-FAA9542ED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Proof by Mathematical Induction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86D71-54E2-6268-3788-E600E4180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Euler’s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Rule In a plane drawing of a connected planar </a:t>
            </a:r>
            <a:r>
              <a:rPr lang="en-US" dirty="0" err="1">
                <a:latin typeface="Calibri" panose="020F0502020204030204" pitchFamily="34" charset="0"/>
                <a:cs typeface="Times New Roman" panose="02020603050405020304" pitchFamily="18" charset="0"/>
              </a:rPr>
              <a:t>gra</a:t>
            </a:r>
            <a:r>
              <a:rPr lang="en-AU" dirty="0" err="1">
                <a:latin typeface="Calibri" panose="020F0502020204030204" pitchFamily="34" charset="0"/>
                <a:cs typeface="Times New Roman" panose="02020603050405020304" pitchFamily="18" charset="0"/>
              </a:rPr>
              <a:t>ph</a:t>
            </a:r>
            <a:r>
              <a:rPr lang="en-AU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V+ F = E + 2</a:t>
            </a:r>
          </a:p>
          <a:p>
            <a:pPr marL="0" indent="0" algn="l">
              <a:buNone/>
            </a:pP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900" dirty="0">
                <a:latin typeface="Calibri" panose="020F0502020204030204" pitchFamily="34" charset="0"/>
                <a:cs typeface="Times New Roman" panose="02020603050405020304" pitchFamily="18" charset="0"/>
              </a:rPr>
              <a:t>Proof: Start with one vertex, for which 1 + 1 = 0  + 2.</a:t>
            </a:r>
          </a:p>
          <a:p>
            <a:pPr marL="0" indent="0" algn="l">
              <a:buNone/>
            </a:pPr>
            <a:r>
              <a:rPr lang="en-US" sz="1900" dirty="0">
                <a:latin typeface="Calibri" panose="020F0502020204030204" pitchFamily="34" charset="0"/>
                <a:cs typeface="Times New Roman" panose="02020603050405020304" pitchFamily="18" charset="0"/>
              </a:rPr>
              <a:t>	 Adding an edge requires the addition of either one more vertex or one more face.</a:t>
            </a:r>
          </a:p>
          <a:p>
            <a:pPr marL="0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degree of each vertex of a connected graph is even, then the graph is Eulerian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complete graph on n vertices has ½ n(n – 1) edges.</a:t>
            </a: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</a:rPr>
              <a:t>Every tree with n vertices has n – 1 edges.</a:t>
            </a:r>
          </a:p>
          <a:p>
            <a:pPr marL="0" indent="0" algn="l"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</a:rPr>
              <a:t>A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 simple graph on </a:t>
            </a:r>
            <a:r>
              <a:rPr lang="en-US" b="0" i="1" u="none" strike="noStrike" baseline="0" dirty="0">
                <a:latin typeface="Times New Roman" panose="02020603050405020304" pitchFamily="18" charset="0"/>
              </a:rPr>
              <a:t>2n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vertices containing no triangles has at most n</a:t>
            </a:r>
            <a:r>
              <a:rPr lang="en-US" b="0" i="1" u="none" strike="noStrike" baseline="30000" dirty="0">
                <a:latin typeface="Times New Roman" panose="02020603050405020304" pitchFamily="18" charset="0"/>
              </a:rPr>
              <a:t>2</a:t>
            </a:r>
            <a:r>
              <a:rPr lang="en-US" b="0" i="1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>
                <a:latin typeface="Times New Roman" panose="02020603050405020304" pitchFamily="18" charset="0"/>
              </a:rPr>
              <a:t>edges.</a:t>
            </a:r>
          </a:p>
          <a:p>
            <a:pPr marL="0" indent="0" algn="l">
              <a:buNone/>
            </a:pPr>
            <a:endParaRPr lang="en-US" b="0" i="0" u="none" strike="noStrike" baseline="0" dirty="0">
              <a:latin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AU" sz="18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032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0648D-1A4B-26BE-61F2-A7EF17AE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Proof by Contradiction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F897-7C41-BAE6-F2D6-544CF1C4F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9925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any graph the number of vertices of odd degree is even.</a:t>
            </a: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Proof: If the number was odd then the sum  of all vertex degrees would be odd, which contradicts the handshaking algorithm.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If G is a simple graph with 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greater than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 = 2 vertices, and if deg(v) + deg(w)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≥ </a:t>
            </a:r>
            <a:r>
              <a:rPr lang="en-US" sz="2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pair of non-adjacent vertices v and w, then G is Hamiltonian.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Every simple planar graph contains a vertex of degree at</a:t>
            </a:r>
            <a:r>
              <a:rPr lang="en-AU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5. </a:t>
            </a:r>
            <a:endParaRPr lang="en-AU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3,3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K</a:t>
            </a:r>
            <a:r>
              <a:rPr lang="en-US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graphs  are non-planar.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85952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D1014-A6FF-66AA-F4AB-9F169796F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Alkanes 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10</a:t>
            </a:r>
            <a:br>
              <a:rPr lang="en-US" dirty="0"/>
            </a:br>
            <a:r>
              <a:rPr lang="en-US" sz="2800" dirty="0">
                <a:latin typeface="Times New Roman" panose="02020603050405020304" pitchFamily="18" charset="0"/>
              </a:rPr>
              <a:t>In the isomers of propane each carbon atom has degree  4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7BD85-C90D-9883-8DCC-3336FC6079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0" i="0" u="none" strike="noStrike" baseline="0" dirty="0">
                <a:latin typeface="Times New Roman" panose="02020603050405020304" pitchFamily="18" charset="0"/>
              </a:rPr>
              <a:t>n -butane and 2-methyl propane both have the formula </a:t>
            </a:r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10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Crum-Brown 1864  </a:t>
            </a:r>
            <a:r>
              <a:rPr lang="en-US" dirty="0" err="1">
                <a:latin typeface="Times New Roman" panose="02020603050405020304" pitchFamily="18" charset="0"/>
              </a:rPr>
              <a:t>Polya</a:t>
            </a:r>
            <a:r>
              <a:rPr lang="en-US" dirty="0">
                <a:latin typeface="Times New Roman" panose="02020603050405020304" pitchFamily="18" charset="0"/>
              </a:rPr>
              <a:t> 1930</a:t>
            </a:r>
          </a:p>
          <a:p>
            <a:endParaRPr lang="en-US" dirty="0">
              <a:latin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There are 2 trees with 4 vertices.</a:t>
            </a:r>
          </a:p>
          <a:p>
            <a:endParaRPr lang="en-AU" baseline="-25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91018D8-307D-7D20-AFC4-DF9A7D8E60F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58666"/>
            <a:ext cx="5181600" cy="4285256"/>
          </a:xfrm>
        </p:spPr>
      </p:pic>
    </p:spTree>
    <p:extLst>
      <p:ext uri="{BB962C8B-B14F-4D97-AF65-F5344CB8AC3E}">
        <p14:creationId xmlns:p14="http://schemas.microsoft.com/office/powerpoint/2010/main" val="2388288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38563-F457-EB70-7BE4-9F048125B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510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Electrical Circuits</a:t>
            </a:r>
            <a:br>
              <a:rPr lang="en-US" dirty="0"/>
            </a:br>
            <a:r>
              <a:rPr lang="en-US" sz="3100" dirty="0" err="1"/>
              <a:t>Kirchoff</a:t>
            </a:r>
            <a:r>
              <a:rPr lang="en-US" sz="3100" dirty="0"/>
              <a:t> 1845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0F70-3ED6-0EE4-89CF-86A84699E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902843" cy="4351338"/>
          </a:xfrm>
        </p:spPr>
        <p:txBody>
          <a:bodyPr>
            <a:normAutofit/>
          </a:bodyPr>
          <a:lstStyle/>
          <a:p>
            <a:pPr algn="l"/>
            <a:r>
              <a:rPr lang="en-US" b="0" i="0" u="none" strike="noStrike" baseline="0" dirty="0">
                <a:latin typeface="Times New Roman" panose="02020603050405020304" pitchFamily="18" charset="0"/>
              </a:rPr>
              <a:t>Four cycle equations for:</a:t>
            </a:r>
          </a:p>
          <a:p>
            <a:pPr marL="0" indent="0" algn="l">
              <a:buNone/>
            </a:pPr>
            <a:r>
              <a:rPr lang="nn-NO" b="0" i="1" u="none" strike="noStrike" baseline="0" dirty="0">
                <a:latin typeface="Times New Roman" panose="02020603050405020304" pitchFamily="18" charset="0"/>
              </a:rPr>
              <a:t>VWZYXV, VWZV, </a:t>
            </a:r>
            <a:r>
              <a:rPr lang="en-AU" u="none" strike="noStrike" baseline="0" dirty="0">
                <a:latin typeface="Times New Roman" panose="02020603050405020304" pitchFamily="18" charset="0"/>
              </a:rPr>
              <a:t>VWZYV</a:t>
            </a:r>
            <a:r>
              <a:rPr lang="en-AU" b="0" i="1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en-AU" b="0" u="none" strike="noStrike" baseline="0" dirty="0">
                <a:latin typeface="Times New Roman" panose="02020603050405020304" pitchFamily="18" charset="0"/>
              </a:rPr>
              <a:t>and</a:t>
            </a:r>
            <a:r>
              <a:rPr lang="en-AU" b="0" i="1" u="none" strike="noStrike" baseline="0" dirty="0">
                <a:latin typeface="Times New Roman" panose="02020603050405020304" pitchFamily="18" charset="0"/>
              </a:rPr>
              <a:t> WZYW</a:t>
            </a:r>
          </a:p>
          <a:p>
            <a:pPr marL="0" indent="0" algn="l">
              <a:buNone/>
            </a:pPr>
            <a:r>
              <a:rPr lang="en-AU" b="0" u="none" strike="noStrike" baseline="0" dirty="0">
                <a:latin typeface="Times New Roman" panose="02020603050405020304" pitchFamily="18" charset="0"/>
              </a:rPr>
              <a:t>e.g. </a:t>
            </a:r>
            <a:r>
              <a:rPr lang="en-AU" u="none" strike="noStrike" baseline="0" dirty="0">
                <a:latin typeface="Times New Roman" panose="02020603050405020304" pitchFamily="18" charset="0"/>
              </a:rPr>
              <a:t>For</a:t>
            </a:r>
            <a:r>
              <a:rPr lang="en-AU" b="0" i="1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VWZV,  i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1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R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1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 + i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2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R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2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 = E </a:t>
            </a:r>
          </a:p>
          <a:p>
            <a:pPr marL="0" indent="0" algn="l">
              <a:buNone/>
            </a:pPr>
            <a:r>
              <a:rPr lang="nn-NO" dirty="0">
                <a:latin typeface="Times New Roman" panose="02020603050405020304" pitchFamily="18" charset="0"/>
              </a:rPr>
              <a:t>      For</a:t>
            </a:r>
            <a:r>
              <a:rPr lang="nn-NO" i="1" dirty="0">
                <a:latin typeface="Times New Roman" panose="02020603050405020304" pitchFamily="18" charset="0"/>
              </a:rPr>
              <a:t> VYZV, 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i</a:t>
            </a:r>
            <a:r>
              <a:rPr lang="nn-NO" i="1" baseline="-25000" dirty="0">
                <a:latin typeface="Times New Roman" panose="02020603050405020304" pitchFamily="18" charset="0"/>
              </a:rPr>
              <a:t>2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R</a:t>
            </a:r>
            <a:r>
              <a:rPr lang="nn-NO" i="1" baseline="-25000" dirty="0">
                <a:latin typeface="Times New Roman" panose="02020603050405020304" pitchFamily="18" charset="0"/>
              </a:rPr>
              <a:t>2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 + i</a:t>
            </a:r>
            <a:r>
              <a:rPr lang="nn-NO" i="1" baseline="-25000" dirty="0">
                <a:latin typeface="Times New Roman" panose="02020603050405020304" pitchFamily="18" charset="0"/>
              </a:rPr>
              <a:t>6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R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6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 + i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5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R</a:t>
            </a:r>
            <a:r>
              <a:rPr lang="nn-NO" b="0" i="1" u="none" strike="noStrike" baseline="-25000" dirty="0">
                <a:latin typeface="Times New Roman" panose="02020603050405020304" pitchFamily="18" charset="0"/>
              </a:rPr>
              <a:t>5</a:t>
            </a:r>
            <a:r>
              <a:rPr lang="nn-NO" b="0" i="1" u="none" strike="noStrike" baseline="0" dirty="0">
                <a:latin typeface="Times New Roman" panose="02020603050405020304" pitchFamily="18" charset="0"/>
              </a:rPr>
              <a:t> = 0</a:t>
            </a:r>
          </a:p>
          <a:p>
            <a:pPr marL="0" indent="0" algn="l">
              <a:buNone/>
            </a:pPr>
            <a:endParaRPr lang="en-AU" b="0" i="1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AU" b="0" i="0" u="none" strike="noStrike" baseline="0" dirty="0">
                <a:latin typeface="Times New Roman" panose="02020603050405020304" pitchFamily="18" charset="0"/>
              </a:rPr>
              <a:t>Five vertex equations</a:t>
            </a:r>
          </a:p>
          <a:p>
            <a:pPr marL="0" indent="0" algn="l">
              <a:buNone/>
            </a:pPr>
            <a:r>
              <a:rPr lang="en-AU" dirty="0">
                <a:latin typeface="Times New Roman" panose="02020603050405020304" pitchFamily="18" charset="0"/>
              </a:rPr>
              <a:t>e.g. For vertex V,  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i</a:t>
            </a:r>
            <a:r>
              <a:rPr lang="pt-BR" b="0" i="0" u="none" strike="noStrike" baseline="-25000" dirty="0">
                <a:latin typeface="Times New Roman" panose="02020603050405020304" pitchFamily="18" charset="0"/>
              </a:rPr>
              <a:t>1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+ i</a:t>
            </a:r>
            <a:r>
              <a:rPr lang="pt-BR" b="0" i="0" u="none" strike="noStrike" baseline="-25000" dirty="0">
                <a:latin typeface="Times New Roman" panose="02020603050405020304" pitchFamily="18" charset="0"/>
              </a:rPr>
              <a:t>5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=  i</a:t>
            </a:r>
            <a:r>
              <a:rPr lang="pt-BR" b="0" i="0" u="none" strike="noStrike" baseline="-25000" dirty="0">
                <a:latin typeface="Times New Roman" panose="02020603050405020304" pitchFamily="18" charset="0"/>
              </a:rPr>
              <a:t>2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+ i</a:t>
            </a:r>
            <a:r>
              <a:rPr lang="pt-BR" b="0" i="0" u="none" strike="noStrike" baseline="-25000" dirty="0">
                <a:latin typeface="Times New Roman" panose="02020603050405020304" pitchFamily="18" charset="0"/>
              </a:rPr>
              <a:t>3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</a:t>
            </a:r>
            <a:endParaRPr lang="en-AU" b="0" i="0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A65D9C6-A6B5-74F8-4831-7C536329E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2321" y="1825625"/>
            <a:ext cx="5181600" cy="4351338"/>
          </a:xfrm>
        </p:spPr>
        <p:txBody>
          <a:bodyPr>
            <a:normAutofit/>
          </a:bodyPr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15F673-C8FB-A130-C1ED-414D9E8C5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1042" y="2171700"/>
            <a:ext cx="3793608" cy="406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171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D7BC-E76D-9CC3-7373-7392289F7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Bipartite Planar Graphs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4FB62-97D6-DA0E-F9C1-1A2787FC3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690689"/>
            <a:ext cx="5160963" cy="823912"/>
          </a:xfrm>
        </p:spPr>
        <p:txBody>
          <a:bodyPr>
            <a:noAutofit/>
          </a:bodyPr>
          <a:lstStyle/>
          <a:p>
            <a:r>
              <a:rPr lang="en-US" b="0" dirty="0"/>
              <a:t>Can you add the four remaining edges without overlapping?</a:t>
            </a:r>
          </a:p>
          <a:p>
            <a:r>
              <a:rPr lang="en-US" b="0" dirty="0">
                <a:solidFill>
                  <a:srgbClr val="FF0000"/>
                </a:solidFill>
              </a:rPr>
              <a:t>Yes. The K</a:t>
            </a:r>
            <a:r>
              <a:rPr lang="en-US" b="0" baseline="-25000" dirty="0">
                <a:solidFill>
                  <a:srgbClr val="FF0000"/>
                </a:solidFill>
              </a:rPr>
              <a:t>5,2</a:t>
            </a:r>
            <a:r>
              <a:rPr lang="en-US" b="0" dirty="0">
                <a:solidFill>
                  <a:srgbClr val="FF0000"/>
                </a:solidFill>
              </a:rPr>
              <a:t> graph is planar </a:t>
            </a:r>
            <a:endParaRPr lang="en-AU" b="0" dirty="0">
              <a:solidFill>
                <a:srgbClr val="FF0000"/>
              </a:solidFill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25D940E-41BB-0FD4-4E21-4A5E146405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56777" y="3480702"/>
            <a:ext cx="4123809" cy="173333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1C678A-FD7C-1077-4850-B0F168593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62714"/>
            <a:ext cx="5180012" cy="1200297"/>
          </a:xfrm>
        </p:spPr>
        <p:txBody>
          <a:bodyPr>
            <a:normAutofit fontScale="40000" lnSpcReduction="20000"/>
          </a:bodyPr>
          <a:lstStyle/>
          <a:p>
            <a:r>
              <a:rPr lang="en-US" sz="5100" b="0" dirty="0"/>
              <a:t>Can you add the five remaining edges without overlapping? Can you install electricity, gas and water to a house without pipes overlapping?</a:t>
            </a:r>
          </a:p>
          <a:p>
            <a:r>
              <a:rPr lang="en-US" sz="6000" b="0" dirty="0">
                <a:solidFill>
                  <a:srgbClr val="FF0000"/>
                </a:solidFill>
              </a:rPr>
              <a:t>No. The K</a:t>
            </a:r>
            <a:r>
              <a:rPr lang="en-US" sz="6000" b="0" baseline="-25000" dirty="0">
                <a:solidFill>
                  <a:srgbClr val="FF0000"/>
                </a:solidFill>
              </a:rPr>
              <a:t>3,3</a:t>
            </a:r>
            <a:r>
              <a:rPr lang="en-US" sz="6000" b="0" dirty="0">
                <a:solidFill>
                  <a:srgbClr val="FF0000"/>
                </a:solidFill>
              </a:rPr>
              <a:t> graph is non planar</a:t>
            </a:r>
            <a:endParaRPr lang="en-AU" sz="6000" b="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6825189-2A6D-FFC4-16E1-68468E09D7A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01889" y="3594988"/>
            <a:ext cx="4123809" cy="1504762"/>
          </a:xfrm>
        </p:spPr>
      </p:pic>
    </p:spTree>
    <p:extLst>
      <p:ext uri="{BB962C8B-B14F-4D97-AF65-F5344CB8AC3E}">
        <p14:creationId xmlns:p14="http://schemas.microsoft.com/office/powerpoint/2010/main" val="218055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3C025-1514-5154-0251-80ADACEB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Regular Graphs</a:t>
            </a:r>
            <a:br>
              <a:rPr lang="en-US" dirty="0"/>
            </a:br>
            <a:r>
              <a:rPr lang="en-US" sz="2800" dirty="0"/>
              <a:t>All vertices have the same degree</a:t>
            </a: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DC538-16CB-2D78-1AC3-B8DFDF3AD7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69EBAF-B051-EE44-EF69-52439FCDB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56391"/>
            <a:ext cx="5709868" cy="4233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Petersen graph  - degree d = 3, </a:t>
            </a:r>
          </a:p>
          <a:p>
            <a:pPr marL="0" indent="0" algn="r">
              <a:buNone/>
            </a:pPr>
            <a:r>
              <a:rPr lang="en-US" dirty="0"/>
              <a:t>V = 10 vertices and E = 15 edges.</a:t>
            </a:r>
          </a:p>
          <a:p>
            <a:pPr marL="0" indent="0">
              <a:buNone/>
            </a:pPr>
            <a:r>
              <a:rPr lang="en-US" dirty="0"/>
              <a:t>Also the regular </a:t>
            </a:r>
            <a:r>
              <a:rPr lang="en-US" dirty="0" err="1"/>
              <a:t>polyhedra</a:t>
            </a:r>
            <a:r>
              <a:rPr lang="en-US" dirty="0"/>
              <a:t>:-</a:t>
            </a:r>
          </a:p>
          <a:p>
            <a:pPr marL="0" indent="0">
              <a:buNone/>
            </a:pPr>
            <a:r>
              <a:rPr lang="en-US" dirty="0"/>
              <a:t>Cube – degree 3, V = 8 and E = 12  </a:t>
            </a:r>
          </a:p>
          <a:p>
            <a:pPr marL="0" indent="0">
              <a:buNone/>
            </a:pPr>
            <a:r>
              <a:rPr lang="en-US" dirty="0"/>
              <a:t>Tetrahedron – degree 3, V = 4 and E = 6</a:t>
            </a:r>
          </a:p>
          <a:p>
            <a:pPr marL="0" indent="0">
              <a:buNone/>
            </a:pPr>
            <a:r>
              <a:rPr lang="en-US" dirty="0"/>
              <a:t>Dodecahedron – degree 3, V = 20, E = 30</a:t>
            </a:r>
          </a:p>
          <a:p>
            <a:pPr marL="0" indent="0">
              <a:buNone/>
            </a:pPr>
            <a:r>
              <a:rPr lang="en-US" dirty="0"/>
              <a:t>Octahedron – degree 4, V = 6, E = 12</a:t>
            </a:r>
          </a:p>
          <a:p>
            <a:pPr marL="0" indent="0">
              <a:buNone/>
            </a:pPr>
            <a:r>
              <a:rPr lang="en-US" dirty="0"/>
              <a:t>Icosahedron – degree 5, V = 12, E = 30</a:t>
            </a:r>
          </a:p>
          <a:p>
            <a:pPr marL="0" indent="0" algn="ctr">
              <a:buNone/>
            </a:pPr>
            <a:r>
              <a:rPr lang="en-US" b="1" dirty="0"/>
              <a:t>V + F = E + 2 and V = 2E/d.</a:t>
            </a:r>
          </a:p>
          <a:p>
            <a:pPr marL="0" indent="0">
              <a:buNone/>
            </a:pPr>
            <a:r>
              <a:rPr lang="en-US" b="1" dirty="0"/>
              <a:t> Use these equations to prove that there are just 5 regular </a:t>
            </a:r>
            <a:r>
              <a:rPr lang="en-US" b="1" dirty="0" err="1"/>
              <a:t>polyhedra</a:t>
            </a:r>
            <a:r>
              <a:rPr lang="en-US" b="1" dirty="0"/>
              <a:t>.</a:t>
            </a:r>
            <a:endParaRPr lang="en-AU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29DE9F-3A82-84AD-9389-024F93FFE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3516" y="1681163"/>
            <a:ext cx="4581872" cy="823912"/>
          </a:xfrm>
        </p:spPr>
        <p:txBody>
          <a:bodyPr/>
          <a:lstStyle/>
          <a:p>
            <a:endParaRPr lang="en-AU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9DD9CDC-1D14-78CD-C856-D0EC6F486AF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73516" y="2230733"/>
            <a:ext cx="3980556" cy="3684588"/>
          </a:xfrm>
        </p:spPr>
      </p:pic>
    </p:spTree>
    <p:extLst>
      <p:ext uri="{BB962C8B-B14F-4D97-AF65-F5344CB8AC3E}">
        <p14:creationId xmlns:p14="http://schemas.microsoft.com/office/powerpoint/2010/main" val="9275392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65EB6BF-1A36-7F8D-98C1-B803E96E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Chromatic Number</a:t>
            </a:r>
            <a:br>
              <a:rPr lang="en-US" dirty="0"/>
            </a:br>
            <a:r>
              <a:rPr lang="en-US" sz="2800" dirty="0"/>
              <a:t>Scheduling Jobs</a:t>
            </a:r>
            <a:endParaRPr lang="en-AU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B57321-26FD-2A3A-0649-CCEB9C682E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solidFill>
                  <a:srgbClr val="222222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chromatic number of a graph is the smallest number of colours needed to colour the vertices  so that no two adjacent vertices share the </a:t>
            </a:r>
            <a:r>
              <a:rPr lang="en-AU" sz="2400">
                <a:solidFill>
                  <a:srgbClr val="222222"/>
                </a:solidFill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 colour</a:t>
            </a:r>
            <a:r>
              <a:rPr lang="en-AU" sz="2400">
                <a:solidFill>
                  <a:srgbClr val="222222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.</a:t>
            </a:r>
            <a:endParaRPr lang="en-AU" sz="2400" dirty="0">
              <a:solidFill>
                <a:srgbClr val="222222"/>
              </a:solidFill>
              <a:latin typeface="Source Sans Pro" panose="020B0503030403020204" pitchFamily="34" charset="0"/>
              <a:cs typeface="Times New Roman" panose="02020603050405020304" pitchFamily="18" charset="0"/>
            </a:endParaRPr>
          </a:p>
          <a:p>
            <a:r>
              <a:rPr lang="en-AU" sz="2400" dirty="0">
                <a:solidFill>
                  <a:srgbClr val="222222"/>
                </a:solidFill>
                <a:latin typeface="Source Sans Pro" panose="020B0503030403020204" pitchFamily="34" charset="0"/>
                <a:cs typeface="Times New Roman" panose="02020603050405020304" pitchFamily="18" charset="0"/>
              </a:rPr>
              <a:t>Vertices of the same colour could represent jobs that can be scheduled simultaneously.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7116773-04FC-6FC0-6698-105DF9C5D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endParaRPr lang="en-AU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1D1CB13-47A0-76B2-E49B-4F4325809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285" y="2914327"/>
            <a:ext cx="4971429" cy="1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007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1F045-385A-F386-B0DD-0C6A8EB5E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974" y="681037"/>
            <a:ext cx="10515600" cy="1645567"/>
          </a:xfrm>
        </p:spPr>
        <p:txBody>
          <a:bodyPr/>
          <a:lstStyle/>
          <a:p>
            <a:pPr algn="ctr"/>
            <a:r>
              <a:rPr lang="en-US" dirty="0"/>
              <a:t>A Balanced Graph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8115F3-A409-147F-7A9A-8D75FBC9F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0817"/>
            <a:ext cx="5467350" cy="416614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21 edges, 9 of which are positive.</a:t>
            </a:r>
          </a:p>
          <a:p>
            <a:r>
              <a:rPr lang="en-AU" dirty="0"/>
              <a:t>6 positive edges join  4 people (or groups) who all get on together.</a:t>
            </a:r>
          </a:p>
          <a:p>
            <a:r>
              <a:rPr lang="en-AU" dirty="0"/>
              <a:t>3 positive edges join 3 people (or groups) who all get on together. If one of these 3 edges turned negative we would have an unbalanced graph – an ‘eternal triangle’ of 3 people (or groups) who cannot get on together.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A8C5DA0-9074-BA30-B11D-2CCF050D5C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58238" y="2010818"/>
            <a:ext cx="4209524" cy="3980952"/>
          </a:xfrm>
        </p:spPr>
      </p:pic>
    </p:spTree>
    <p:extLst>
      <p:ext uri="{BB962C8B-B14F-4D97-AF65-F5344CB8AC3E}">
        <p14:creationId xmlns:p14="http://schemas.microsoft.com/office/powerpoint/2010/main" val="83916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CE4F6-B497-0E71-9703-ED8B81761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7+ Directed Graphs</a:t>
            </a:r>
            <a:br>
              <a:rPr lang="en-US" dirty="0"/>
            </a:br>
            <a:r>
              <a:rPr lang="en-US" sz="2000" dirty="0"/>
              <a:t>Each edge has a direction</a:t>
            </a:r>
            <a:endParaRPr lang="en-AU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09AA-D8DA-DB37-0A93-6B6861377D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is at the bottom of this food chain?</a:t>
            </a:r>
          </a:p>
          <a:p>
            <a:r>
              <a:rPr lang="en-US" dirty="0"/>
              <a:t>What does each directed edge mean?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Other directed graphs:-</a:t>
            </a:r>
          </a:p>
          <a:p>
            <a:pPr marL="0" indent="0">
              <a:buNone/>
            </a:pPr>
            <a:r>
              <a:rPr lang="en-US" dirty="0"/>
              <a:t>    older than, closer to school than</a:t>
            </a:r>
          </a:p>
          <a:p>
            <a:pPr marL="0" indent="0">
              <a:buNone/>
            </a:pPr>
            <a:r>
              <a:rPr lang="en-US" dirty="0"/>
              <a:t>    from other studies e.g. science</a:t>
            </a:r>
            <a:endParaRPr lang="en-AU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8B1EBF-0744-0245-604E-B40775166C9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966246-6C76-1C5A-1FDA-291D486E9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841500"/>
            <a:ext cx="4119276" cy="39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5458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E3F1C-259A-8C7B-F9D5-5980A28D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4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 code for every labelled tree</a:t>
            </a:r>
            <a:br>
              <a:rPr lang="en-US" dirty="0"/>
            </a:br>
            <a:r>
              <a:rPr lang="en-US" sz="3100" dirty="0"/>
              <a:t>There are 2</a:t>
            </a:r>
            <a:r>
              <a:rPr lang="en-US" sz="3100" baseline="30000" dirty="0"/>
              <a:t>(n -2) </a:t>
            </a:r>
            <a:r>
              <a:rPr lang="en-US" sz="3100" dirty="0"/>
              <a:t>labelled trees</a:t>
            </a:r>
            <a:endParaRPr lang="en-AU" sz="31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29A278-496B-1C86-D3D9-2DF9709C0BB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67081" y="2603153"/>
            <a:ext cx="3495238" cy="2796282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45F93E-7F61-7C10-C5F0-F30D7A16C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2050"/>
            <a:ext cx="5181600" cy="501491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Remove the lowest end vertex (2) and start the sequence with the label of the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adjacent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vertex (6)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 Remove the lowest remaining end label (3), so the sequence becomes 65.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 Remove the lowest end label 4, so the sequence becomes 656.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 Remove the lowest end label 5, so the sequence becomes 6565.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Remove 5, so the sequence becomes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65651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9776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F7D3D-A5CA-8873-4A95-1B962FC63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 labelled tree for every code</a:t>
            </a:r>
            <a:br>
              <a:rPr lang="en-US" dirty="0"/>
            </a:br>
            <a:r>
              <a:rPr lang="en-US" sz="3100" dirty="0"/>
              <a:t>There are 2</a:t>
            </a:r>
            <a:r>
              <a:rPr lang="en-US" sz="3100" baseline="30000" dirty="0"/>
              <a:t>(n -2) </a:t>
            </a:r>
            <a:r>
              <a:rPr lang="en-US" sz="3100" dirty="0"/>
              <a:t>labelled trees</a:t>
            </a:r>
            <a:endParaRPr lang="en-AU" sz="31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900272-938F-E435-8D63-39FEA2E64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00700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sequence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65651 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vertices 1, 2, 3, 4, 5, 6, 7.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AU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smallest number 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in both lists is 2, so reduce both lists and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vertices 6 and 2</a:t>
            </a: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Repeat: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vertices 5 and 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vertices 6 and 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Repeat:  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vertices 5 and 6</a:t>
            </a:r>
            <a:endParaRPr lang="en-AU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Repeat</a:t>
            </a: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Join vertices 1 and 45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the remaining vertices 1 and 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A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CF436-2797-EF85-341A-793651F617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28CB8EB-5BB4-A1FA-6207-C73ECFE77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755" y="2171700"/>
            <a:ext cx="4738232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25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8DD8DC-063B-C1F2-D03D-4812D1D7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Hamilton’s </a:t>
            </a:r>
            <a:r>
              <a:rPr lang="en-US" dirty="0" err="1"/>
              <a:t>Icosian</a:t>
            </a:r>
            <a:r>
              <a:rPr lang="en-US" dirty="0"/>
              <a:t> Game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82D6040-0570-B847-694D-493D0F9784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A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Every one of the 20 vertices of the icosahedron has degree 3. </a:t>
            </a:r>
          </a:p>
          <a:p>
            <a:r>
              <a:rPr lang="en-A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Hamilton’s ‘</a:t>
            </a:r>
            <a:r>
              <a:rPr lang="en-AU" sz="2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Icosian</a:t>
            </a:r>
            <a:r>
              <a:rPr lang="en-A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Game’  of 1857 was a puzzle to find a  path through all 20 vertices without repetition.</a:t>
            </a:r>
            <a:endParaRPr lang="en-AU" sz="2400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0F692D72-0E15-321F-9E64-6B6E17B4AE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01095" y="2305878"/>
            <a:ext cx="4110853" cy="2347797"/>
          </a:xfrm>
        </p:spPr>
      </p:pic>
    </p:spTree>
    <p:extLst>
      <p:ext uri="{BB962C8B-B14F-4D97-AF65-F5344CB8AC3E}">
        <p14:creationId xmlns:p14="http://schemas.microsoft.com/office/powerpoint/2010/main" val="39736778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6451-C57C-CA2B-24A4-41A487A86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1225"/>
          </a:xfrm>
        </p:spPr>
        <p:txBody>
          <a:bodyPr/>
          <a:lstStyle/>
          <a:p>
            <a:pPr algn="ctr"/>
            <a:r>
              <a:rPr lang="en-US"/>
              <a:t>‘Connectedness’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55388-4A32-33E8-010A-DDD9BFC68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351"/>
            <a:ext cx="10515600" cy="3086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Undirected Graphs </a:t>
            </a:r>
            <a:r>
              <a:rPr lang="en-US" dirty="0"/>
              <a:t>are either connected or disconnected.</a:t>
            </a:r>
          </a:p>
          <a:p>
            <a:pPr marL="0" indent="0">
              <a:buNone/>
            </a:pPr>
            <a:r>
              <a:rPr lang="en-US" b="1" dirty="0"/>
              <a:t>Connected Directed Graphs </a:t>
            </a:r>
            <a:r>
              <a:rPr lang="en-US" dirty="0"/>
              <a:t>are either:-</a:t>
            </a:r>
          </a:p>
          <a:p>
            <a:r>
              <a:rPr lang="en-US" u="sng" dirty="0"/>
              <a:t>weakly</a:t>
            </a:r>
            <a:r>
              <a:rPr lang="en-US" dirty="0"/>
              <a:t> connected – i.e. connected with direction disregarded.</a:t>
            </a:r>
          </a:p>
          <a:p>
            <a:r>
              <a:rPr lang="en-US" u="sng" dirty="0"/>
              <a:t>or semi</a:t>
            </a:r>
            <a:r>
              <a:rPr lang="en-US" dirty="0"/>
              <a:t> connected  - a directed path in one or other direction between every pair of vertices</a:t>
            </a:r>
          </a:p>
          <a:p>
            <a:r>
              <a:rPr lang="en-US" u="sng" dirty="0"/>
              <a:t>or strongly</a:t>
            </a:r>
            <a:r>
              <a:rPr lang="en-US" dirty="0"/>
              <a:t> connected – directed paths between all pairs of vertices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BBC663-3022-83B8-2F11-6C9723038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359" y="4362450"/>
            <a:ext cx="9195991" cy="213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02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A11BB-1FE7-42FC-A85F-F602549E1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7+ Bipartite Graphs</a:t>
            </a:r>
            <a:br>
              <a:rPr lang="en-US" dirty="0"/>
            </a:br>
            <a:r>
              <a:rPr lang="en-US" sz="2800" dirty="0"/>
              <a:t>From</a:t>
            </a:r>
            <a:r>
              <a:rPr lang="en-US" dirty="0"/>
              <a:t> </a:t>
            </a:r>
            <a:r>
              <a:rPr lang="en-US" sz="2800" dirty="0"/>
              <a:t>‘Source vertices’  to ‘Sink vertices’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F02A1-B096-9B3A-71FD-2E87E337F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621030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Draw in 8 edges to represent the following.</a:t>
            </a:r>
          </a:p>
          <a:p>
            <a:pPr marL="0" indent="0">
              <a:buNone/>
            </a:pPr>
            <a:r>
              <a:rPr lang="en-US" dirty="0"/>
              <a:t>Alby and Bet have visited all 3 states.</a:t>
            </a:r>
          </a:p>
          <a:p>
            <a:pPr marL="0" indent="0">
              <a:buNone/>
            </a:pPr>
            <a:r>
              <a:rPr lang="en-US" dirty="0"/>
              <a:t>Charlie has visited NSW and SA.</a:t>
            </a:r>
          </a:p>
          <a:p>
            <a:pPr marL="0" indent="0">
              <a:buNone/>
            </a:pPr>
            <a:r>
              <a:rPr lang="en-US" dirty="0"/>
              <a:t>Dannie has visited NSW and QLD.</a:t>
            </a:r>
          </a:p>
          <a:p>
            <a:pPr marL="0" indent="0">
              <a:buNone/>
            </a:pPr>
            <a:r>
              <a:rPr lang="en-AU" dirty="0"/>
              <a:t>Evie has visited just QLD.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What other bipartite graphs might students make? </a:t>
            </a:r>
            <a:r>
              <a:rPr lang="en-AU" dirty="0" err="1"/>
              <a:t>e.g</a:t>
            </a:r>
            <a:r>
              <a:rPr lang="en-AU" dirty="0"/>
              <a:t> students vs sports that they play.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704F882-F878-68B3-5B79-746CA0245D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22065" y="1825625"/>
            <a:ext cx="5587010" cy="4667250"/>
          </a:xfrm>
        </p:spPr>
      </p:pic>
    </p:spTree>
    <p:extLst>
      <p:ext uri="{BB962C8B-B14F-4D97-AF65-F5344CB8AC3E}">
        <p14:creationId xmlns:p14="http://schemas.microsoft.com/office/powerpoint/2010/main" val="90827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18429-9009-9A52-801C-21730DB6B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8?  Bipartite Graphs</a:t>
            </a:r>
            <a:br>
              <a:rPr lang="en-US" dirty="0"/>
            </a:br>
            <a:r>
              <a:rPr lang="en-US" sz="2800" dirty="0"/>
              <a:t>Matching Problems </a:t>
            </a:r>
            <a:endParaRPr lang="en-AU" sz="28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9B72E143-F0F1-2FB5-E94C-194A304F4A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you remove edges until each candidate is matched with just one of the jobs?</a:t>
            </a:r>
          </a:p>
          <a:p>
            <a:r>
              <a:rPr lang="en-US" dirty="0"/>
              <a:t>Why was this originally called the ‘marriage’ problem?</a:t>
            </a:r>
          </a:p>
          <a:p>
            <a:r>
              <a:rPr lang="en-US" dirty="0"/>
              <a:t>What else could the candidates and jobs represent?</a:t>
            </a:r>
          </a:p>
          <a:p>
            <a:pPr marL="0" indent="0">
              <a:buNone/>
            </a:pPr>
            <a:r>
              <a:rPr lang="en-US" dirty="0"/>
              <a:t>   e.g. positions players can take.</a:t>
            </a:r>
          </a:p>
          <a:p>
            <a:pPr marL="0" indent="0">
              <a:buNone/>
            </a:pPr>
            <a:r>
              <a:rPr lang="en-US" dirty="0"/>
              <a:t>	books that students can talk 	about.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C4DED-CF53-0058-DC82-D314ACC42F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69A2DE-6497-5A84-3731-58D465885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428" y="2662378"/>
            <a:ext cx="5257143" cy="2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FE803-6987-0E86-2D3A-1491E253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8+  Planar Graphs</a:t>
            </a:r>
            <a:br>
              <a:rPr lang="en-US" dirty="0"/>
            </a:br>
            <a:r>
              <a:rPr lang="en-US" sz="3100" dirty="0"/>
              <a:t>no overlapping edges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CAEAA-73A4-DEA2-9736-9EB16BC50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6901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complete graph of 6 edges on 4 vertices can be drawn without the edges overlapping. </a:t>
            </a:r>
            <a:r>
              <a:rPr lang="en-AU" dirty="0">
                <a:solidFill>
                  <a:srgbClr val="FF0000"/>
                </a:solidFill>
              </a:rPr>
              <a:t>K</a:t>
            </a:r>
            <a:r>
              <a:rPr lang="en-AU" baseline="-25000" dirty="0">
                <a:solidFill>
                  <a:srgbClr val="FF0000"/>
                </a:solidFill>
              </a:rPr>
              <a:t>4</a:t>
            </a:r>
            <a:r>
              <a:rPr lang="en-AU" dirty="0">
                <a:solidFill>
                  <a:srgbClr val="FF0000"/>
                </a:solidFill>
              </a:rPr>
              <a:t> is planar.</a:t>
            </a:r>
            <a:endParaRPr lang="en-US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Can you draw all 10 edges on 5 vertices without edges overlapping?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No. K</a:t>
            </a:r>
            <a:r>
              <a:rPr lang="en-AU" baseline="-25000" dirty="0">
                <a:solidFill>
                  <a:srgbClr val="FF0000"/>
                </a:solidFill>
              </a:rPr>
              <a:t>5</a:t>
            </a:r>
            <a:r>
              <a:rPr lang="en-AU" dirty="0">
                <a:solidFill>
                  <a:srgbClr val="FF0000"/>
                </a:solidFill>
              </a:rPr>
              <a:t> is non-planar.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So is any graph 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containing K</a:t>
            </a:r>
            <a:r>
              <a:rPr lang="en-AU" baseline="-25000" dirty="0">
                <a:solidFill>
                  <a:srgbClr val="FF0000"/>
                </a:solidFill>
              </a:rPr>
              <a:t>5</a:t>
            </a:r>
            <a:r>
              <a:rPr lang="en-AU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9D3E7-CF36-0579-EFC9-5DD30FA0031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E02D83-CB2D-C6D7-DFE7-87B856DB4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4971" y="2467960"/>
            <a:ext cx="4756685" cy="34650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06290AB-73D7-B239-D021-475838F0C2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005" y="4381501"/>
            <a:ext cx="1980952" cy="1795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51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36C0-1F40-AF4B-73D6-F6DD28925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8+ Which Graph is Planar?</a:t>
            </a:r>
            <a:br>
              <a:rPr lang="en-US" dirty="0"/>
            </a:br>
            <a:r>
              <a:rPr lang="en-US" sz="2800" dirty="0"/>
              <a:t>Isomorphic graphs</a:t>
            </a: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A6A5E-C37B-B4C3-224C-1667CCD601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584797-AE0C-2828-6114-800A14751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05075"/>
            <a:ext cx="5876387" cy="3684588"/>
          </a:xfrm>
        </p:spPr>
        <p:txBody>
          <a:bodyPr>
            <a:normAutofit fontScale="92500" lnSpcReduction="10000"/>
          </a:bodyPr>
          <a:lstStyle/>
          <a:p>
            <a:r>
              <a:rPr lang="pt-BR" b="0" i="1" u="none" strike="noStrike" baseline="0" dirty="0">
                <a:latin typeface="Times New Roman" panose="02020603050405020304" pitchFamily="18" charset="0"/>
              </a:rPr>
              <a:t>u -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pt-BR" b="1" i="0" u="none" strike="noStrike" baseline="0" dirty="0">
                <a:latin typeface="Times New Roman" panose="02020603050405020304" pitchFamily="18" charset="0"/>
              </a:rPr>
              <a:t>/	 	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v – </a:t>
            </a:r>
            <a:r>
              <a:rPr lang="pt-BR" b="0" i="1" u="none" strike="noStrike" baseline="0" dirty="0">
                <a:latin typeface="Times New Roman" panose="02020603050405020304" pitchFamily="18" charset="0"/>
              </a:rPr>
              <a:t>m  		w </a:t>
            </a:r>
            <a:r>
              <a:rPr lang="pt-BR" dirty="0">
                <a:latin typeface="Times New Roman" panose="02020603050405020304" pitchFamily="18" charset="0"/>
              </a:rPr>
              <a:t>–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pt-BR" b="0" i="1" u="none" strike="noStrike" baseline="0" dirty="0">
                <a:latin typeface="Times New Roman" panose="02020603050405020304" pitchFamily="18" charset="0"/>
              </a:rPr>
              <a:t>n	</a:t>
            </a:r>
          </a:p>
          <a:p>
            <a:r>
              <a:rPr lang="pt-BR" b="0" i="1" u="none" strike="noStrike" baseline="0" dirty="0">
                <a:latin typeface="Times New Roman" panose="02020603050405020304" pitchFamily="18" charset="0"/>
              </a:rPr>
              <a:t>x </a:t>
            </a:r>
            <a:r>
              <a:rPr lang="pt-BR" dirty="0">
                <a:latin typeface="Times New Roman" panose="02020603050405020304" pitchFamily="18" charset="0"/>
              </a:rPr>
              <a:t>–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 </a:t>
            </a:r>
            <a:r>
              <a:rPr lang="pt-BR" b="0" i="1" u="none" strike="noStrike" baseline="0" dirty="0">
                <a:latin typeface="Times New Roman" panose="02020603050405020304" pitchFamily="18" charset="0"/>
              </a:rPr>
              <a:t>p  	y </a:t>
            </a:r>
            <a:r>
              <a:rPr lang="pt-BR" dirty="0">
                <a:latin typeface="Times New Roman" panose="02020603050405020304" pitchFamily="18" charset="0"/>
              </a:rPr>
              <a:t>– </a:t>
            </a:r>
            <a:r>
              <a:rPr lang="pt-BR" b="0" i="1" u="none" strike="noStrike" baseline="0" dirty="0">
                <a:latin typeface="Times New Roman" panose="02020603050405020304" pitchFamily="18" charset="0"/>
              </a:rPr>
              <a:t>q		z </a:t>
            </a:r>
            <a:r>
              <a:rPr lang="pt-BR" dirty="0">
                <a:latin typeface="Times New Roman" panose="02020603050405020304" pitchFamily="18" charset="0"/>
              </a:rPr>
              <a:t>- </a:t>
            </a:r>
            <a:r>
              <a:rPr lang="pt-BR" b="0" i="0" u="none" strike="noStrike" baseline="0" dirty="0">
                <a:latin typeface="Times New Roman" panose="02020603050405020304" pitchFamily="18" charset="0"/>
              </a:rPr>
              <a:t>r.</a:t>
            </a:r>
            <a:endParaRPr lang="pt-BR" dirty="0">
              <a:latin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</a:rPr>
              <a:t>These graphs are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</a:rPr>
              <a:t> isomorphic </a:t>
            </a:r>
            <a:r>
              <a:rPr lang="pt-BR" dirty="0">
                <a:latin typeface="Times New Roman" panose="02020603050405020304" pitchFamily="18" charset="0"/>
              </a:rPr>
              <a:t>and  planar. </a:t>
            </a:r>
          </a:p>
          <a:p>
            <a:r>
              <a:rPr lang="pt-BR" dirty="0">
                <a:latin typeface="Times New Roman" panose="02020603050405020304" pitchFamily="18" charset="0"/>
              </a:rPr>
              <a:t>For no intersections redraw pn.</a:t>
            </a:r>
          </a:p>
          <a:p>
            <a:r>
              <a:rPr lang="pt-BR" dirty="0">
                <a:latin typeface="Times New Roman" panose="02020603050405020304" pitchFamily="18" charset="0"/>
              </a:rPr>
              <a:t>With one extra edge (vz or mr) we would have the complete bipartite graph</a:t>
            </a:r>
            <a:r>
              <a:rPr lang="pt-BR" dirty="0">
                <a:solidFill>
                  <a:srgbClr val="FF0000"/>
                </a:solidFill>
                <a:latin typeface="Times New Roman" panose="02020603050405020304" pitchFamily="18" charset="0"/>
              </a:rPr>
              <a:t> K</a:t>
            </a:r>
            <a:r>
              <a:rPr lang="pt-BR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3,3</a:t>
            </a:r>
            <a:r>
              <a:rPr lang="pt-BR" dirty="0">
                <a:latin typeface="Times New Roman" panose="02020603050405020304" pitchFamily="18" charset="0"/>
              </a:rPr>
              <a:t>,  which is non planar.</a:t>
            </a:r>
          </a:p>
          <a:p>
            <a: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 is planar </a:t>
            </a:r>
            <a:r>
              <a:rPr lang="en-AU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iff</a:t>
            </a:r>
            <a: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neither K</a:t>
            </a:r>
            <a:r>
              <a:rPr lang="en-US" kern="100" baseline="-25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3,3</a:t>
            </a:r>
            <a: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nor K</a:t>
            </a:r>
            <a:r>
              <a:rPr lang="en-US" kern="100" baseline="-250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is a subgraph, subdivision or minor of G.</a:t>
            </a:r>
          </a:p>
          <a:p>
            <a:endParaRPr lang="en-AU" kern="1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0EB80-30FC-2F78-9D14-41173E2C6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Both! They are ‘the same graph’.</a:t>
            </a:r>
            <a:endParaRPr lang="en-AU" dirty="0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D8814B1D-40A5-12E4-AA12-4F51093C7DD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716175" y="3537844"/>
            <a:ext cx="4095238" cy="2425633"/>
          </a:xfrm>
        </p:spPr>
      </p:pic>
    </p:spTree>
    <p:extLst>
      <p:ext uri="{BB962C8B-B14F-4D97-AF65-F5344CB8AC3E}">
        <p14:creationId xmlns:p14="http://schemas.microsoft.com/office/powerpoint/2010/main" val="182962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521CA-6B43-0B1A-4E5F-43EB70835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 8+: Euler’s Rule and Map </a:t>
            </a:r>
            <a:r>
              <a:rPr lang="en-AU" dirty="0"/>
              <a:t>Colouring</a:t>
            </a:r>
            <a:br>
              <a:rPr lang="en-US" dirty="0"/>
            </a:br>
            <a:r>
              <a:rPr lang="en-US" sz="2800" dirty="0"/>
              <a:t>for planar graphs</a:t>
            </a:r>
            <a:endParaRPr lang="en-AU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ADBD-9573-F42E-379E-E1B420D56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829301" cy="4351338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en-US" sz="2400" dirty="0">
                <a:effectLst/>
              </a:rPr>
              <a:t>Which part of the diagram </a:t>
            </a:r>
            <a:r>
              <a:rPr lang="en-US" sz="2400" dirty="0"/>
              <a:t>represents</a:t>
            </a:r>
            <a:r>
              <a:rPr lang="en-US" sz="2400" dirty="0">
                <a:effectLst/>
              </a:rPr>
              <a:t> the sixth face of the cube?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dirty="0"/>
              <a:t>How many vertices, edges and faces?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dirty="0"/>
              <a:t>To prove V + F = E + 2 by mathematical induction start with 1 + 1 = 0 + 2.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dirty="0">
                <a:solidFill>
                  <a:srgbClr val="FF0000"/>
                </a:solidFill>
              </a:rPr>
              <a:t>How many colours are needed here if adjacent faces need different colours?</a:t>
            </a:r>
            <a:endParaRPr lang="en-AU" sz="2400" dirty="0">
              <a:solidFill>
                <a:srgbClr val="FF0000"/>
              </a:solidFill>
              <a:effectLst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240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F5A2B3-401B-8F13-A07B-71598A3486CA}"/>
              </a:ext>
            </a:extLst>
          </p:cNvPr>
          <p:cNvCxnSpPr/>
          <p:nvPr/>
        </p:nvCxnSpPr>
        <p:spPr>
          <a:xfrm>
            <a:off x="7726017" y="3008243"/>
            <a:ext cx="344557" cy="420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D9320A-FFF6-6253-7A85-2AF68D83A332}"/>
              </a:ext>
            </a:extLst>
          </p:cNvPr>
          <p:cNvCxnSpPr/>
          <p:nvPr/>
        </p:nvCxnSpPr>
        <p:spPr>
          <a:xfrm flipV="1">
            <a:off x="9674087" y="3101009"/>
            <a:ext cx="490330" cy="327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7F7C67-0DB8-2650-B0E1-ACD86C8EE62F}"/>
              </a:ext>
            </a:extLst>
          </p:cNvPr>
          <p:cNvCxnSpPr/>
          <p:nvPr/>
        </p:nvCxnSpPr>
        <p:spPr>
          <a:xfrm flipH="1">
            <a:off x="7739269" y="4451074"/>
            <a:ext cx="344557" cy="356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227E986-FDD3-7B91-1A06-A96E1B7AA223}"/>
              </a:ext>
            </a:extLst>
          </p:cNvPr>
          <p:cNvCxnSpPr/>
          <p:nvPr/>
        </p:nvCxnSpPr>
        <p:spPr>
          <a:xfrm>
            <a:off x="9674087" y="4451074"/>
            <a:ext cx="490330" cy="356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51AB024-F338-C05E-E4EA-DD02E52A5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67500" y="1825625"/>
            <a:ext cx="4686300" cy="4351338"/>
          </a:xfrm>
        </p:spPr>
        <p:txBody>
          <a:bodyPr>
            <a:normAutofit/>
          </a:bodyPr>
          <a:lstStyle/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2EBCBA-9920-F091-8E92-302433BC6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477" y="1432947"/>
            <a:ext cx="3911097" cy="474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81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7323</TotalTime>
  <Words>2924</Words>
  <Application>Microsoft Office PowerPoint</Application>
  <PresentationFormat>Widescreen</PresentationFormat>
  <Paragraphs>316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Source Sans Pro</vt:lpstr>
      <vt:lpstr>Symbol</vt:lpstr>
      <vt:lpstr>Times New Roman</vt:lpstr>
      <vt:lpstr>Office Theme</vt:lpstr>
      <vt:lpstr>Dot to Dot and Beyond Graphs and Networks Graph Theory</vt:lpstr>
      <vt:lpstr>PowerPoint Presentation</vt:lpstr>
      <vt:lpstr>Year 6+ Simple Graphs      Complete Graphs          have no multiple edges                      have all possible edges </vt:lpstr>
      <vt:lpstr>Year 7+ Directed Graphs Each edge has a direction</vt:lpstr>
      <vt:lpstr>Year 7+ Bipartite Graphs From ‘Source vertices’  to ‘Sink vertices’</vt:lpstr>
      <vt:lpstr>Year 8?  Bipartite Graphs Matching Problems </vt:lpstr>
      <vt:lpstr>Year 8+  Planar Graphs no overlapping edges</vt:lpstr>
      <vt:lpstr>Year 8+ Which Graph is Planar? Isomorphic graphs</vt:lpstr>
      <vt:lpstr>Year 8+: Euler’s Rule and Map Colouring for planar graphs</vt:lpstr>
      <vt:lpstr> Year 9: Walks, Cycles, Trails &amp; Paths</vt:lpstr>
      <vt:lpstr>Year 9: Hamiltonian Graphs a cycle using each vertex just once</vt:lpstr>
      <vt:lpstr>Eulerian Trails a cycle using each edge just once  An Eulerian trail exists in a graph with all vertices of even degree. </vt:lpstr>
      <vt:lpstr>Year 9: Circuits Around Networks Euler/Postie Trails and Hamilton Paths</vt:lpstr>
      <vt:lpstr>Circuits Around Networks Solution</vt:lpstr>
      <vt:lpstr>Year 9+: Trees Trees contain no cycles</vt:lpstr>
      <vt:lpstr> A Local Area Network Tree Adapt for your home or school.</vt:lpstr>
      <vt:lpstr>An Indigenous Kinship Tree?</vt:lpstr>
      <vt:lpstr>Year 10: Weighted Graphs The Postman and Travelling Salesman Problems  Find the shortest distance for A to visit the other cities and return home. The postman can have repeat visits. The travelling salesman can’t. .</vt:lpstr>
      <vt:lpstr>The Postman Problem Using the minimum spanning tree</vt:lpstr>
      <vt:lpstr>Travelling Salesman Solution         There are 60 Hamilton circuits that could be tested.</vt:lpstr>
      <vt:lpstr>Year 10+ Adjacency and Incidence Matrices </vt:lpstr>
      <vt:lpstr>           Year 10+: Weighted Directed Graphs   Shortest Path to D = 8 + 5 + 7 = 20   Longest path to D = 8 + 26 = 34   Critical Path: 29 + 4 + 13 = 46.   Slack time at D = (46-7) – 34 = 5  Maximum flow: minimum cut = 8 + 7 + 4 = 19    </vt:lpstr>
      <vt:lpstr>Year 10+ Allocation  We want one job for each worker at minimum overall cost.  There are 24 possible allocations here.</vt:lpstr>
      <vt:lpstr>Year 10+ Allocation  By the Hungarian Algorithm </vt:lpstr>
      <vt:lpstr>Year 10+ Allocation  . By the Hungarian Algorithm </vt:lpstr>
      <vt:lpstr>Year 10+ Allocation  By the Hungarian Algorithm</vt:lpstr>
      <vt:lpstr>Summary – for Discussion How much before Year 10? </vt:lpstr>
      <vt:lpstr>Elaborations in Maths 2.0</vt:lpstr>
      <vt:lpstr>Some Teaching Resources</vt:lpstr>
      <vt:lpstr>The ‘Space’ Curriculum What to ditch? – add? – move?</vt:lpstr>
      <vt:lpstr>Direct Proof</vt:lpstr>
      <vt:lpstr>Proof by Mathematical Induction </vt:lpstr>
      <vt:lpstr>Proof by Contradiction</vt:lpstr>
      <vt:lpstr>Alkanes C4H10 In the isomers of propane each carbon atom has degree  4</vt:lpstr>
      <vt:lpstr>Electrical Circuits Kirchoff 1845 </vt:lpstr>
      <vt:lpstr>Bipartite Planar Graphs</vt:lpstr>
      <vt:lpstr>Regular Graphs All vertices have the same degree</vt:lpstr>
      <vt:lpstr>Chromatic Number Scheduling Jobs</vt:lpstr>
      <vt:lpstr>A Balanced Graph</vt:lpstr>
      <vt:lpstr>A code for every labelled tree There are 2(n -2) labelled trees</vt:lpstr>
      <vt:lpstr>A labelled tree for every code There are 2(n -2) labelled trees</vt:lpstr>
      <vt:lpstr>Hamilton’s Icosian Game</vt:lpstr>
      <vt:lpstr>‘Connectedness’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 and Networks</dc:title>
  <dc:creator>Robert Money</dc:creator>
  <cp:lastModifiedBy>John Widmer</cp:lastModifiedBy>
  <cp:revision>506</cp:revision>
  <dcterms:created xsi:type="dcterms:W3CDTF">2023-06-02T03:46:02Z</dcterms:created>
  <dcterms:modified xsi:type="dcterms:W3CDTF">2023-11-19T19:44:03Z</dcterms:modified>
</cp:coreProperties>
</file>